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08" r:id="rId3"/>
    <p:sldId id="334" r:id="rId4"/>
    <p:sldId id="309" r:id="rId5"/>
    <p:sldId id="310" r:id="rId6"/>
    <p:sldId id="312" r:id="rId7"/>
    <p:sldId id="313" r:id="rId8"/>
    <p:sldId id="335" r:id="rId9"/>
    <p:sldId id="314" r:id="rId10"/>
    <p:sldId id="315" r:id="rId11"/>
    <p:sldId id="311" r:id="rId12"/>
    <p:sldId id="316" r:id="rId13"/>
    <p:sldId id="317" r:id="rId14"/>
    <p:sldId id="318" r:id="rId15"/>
    <p:sldId id="337" r:id="rId16"/>
    <p:sldId id="338" r:id="rId17"/>
    <p:sldId id="341" r:id="rId18"/>
    <p:sldId id="340" r:id="rId19"/>
    <p:sldId id="319" r:id="rId20"/>
    <p:sldId id="336" r:id="rId21"/>
    <p:sldId id="320" r:id="rId22"/>
    <p:sldId id="321" r:id="rId23"/>
    <p:sldId id="322" r:id="rId24"/>
    <p:sldId id="323" r:id="rId25"/>
    <p:sldId id="324" r:id="rId26"/>
    <p:sldId id="326" r:id="rId27"/>
    <p:sldId id="325" r:id="rId28"/>
    <p:sldId id="327" r:id="rId29"/>
    <p:sldId id="328" r:id="rId30"/>
    <p:sldId id="329" r:id="rId31"/>
    <p:sldId id="331" r:id="rId32"/>
    <p:sldId id="332" r:id="rId33"/>
    <p:sldId id="333" r:id="rId34"/>
    <p:sldId id="339" r:id="rId35"/>
  </p:sldIdLst>
  <p:sldSz cx="9144000" cy="6858000" type="screen4x3"/>
  <p:notesSz cx="6858000" cy="994568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8000"/>
    <a:srgbClr val="FFFFCC"/>
    <a:srgbClr val="00FF00"/>
    <a:srgbClr val="FFFFFF"/>
    <a:srgbClr val="3A2ED2"/>
    <a:srgbClr val="E80616"/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2" autoAdjust="0"/>
    <p:restoredTop sz="94709" autoAdjust="0"/>
  </p:normalViewPr>
  <p:slideViewPr>
    <p:cSldViewPr>
      <p:cViewPr varScale="1">
        <p:scale>
          <a:sx n="68" d="100"/>
          <a:sy n="68" d="100"/>
        </p:scale>
        <p:origin x="-1412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301346-AEA0-49D2-956A-D181BB5D5748}" type="datetimeFigureOut">
              <a:rPr lang="sk-SK"/>
              <a:pPr>
                <a:defRPr/>
              </a:pPr>
              <a:t>20. 9. 2021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7D5D3-2993-4A8E-8EED-DE8ABF0A003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4185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2E37F-5228-411A-BC19-5703D9E0DA7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1DD1A-1CCD-4598-BA0A-DAB446DF9AC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6E8E5-673C-4834-BE8F-778C01FF28B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1A526-90AF-48FF-8CE1-F4A6E1599A0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CB973-BADF-4EA1-89A1-3207A18F85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64C3-4CDD-49A2-9400-BFFFC3F7CDA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84C73-2DD3-4C15-BA72-DD78BE773D9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4E8A-6898-4633-970D-B758B052BE6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FDD9-08B4-4B84-BB17-8C9C361515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A10F-615A-483C-B82B-01DF2FF7783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B521B-A871-4963-830D-E3380E1ED08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75D1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Klepnutím lze upravit styly předlohy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Třetí úroveň</a:t>
            </a:r>
          </a:p>
          <a:p>
            <a:pPr lvl="3"/>
            <a:r>
              <a:rPr lang="sk-SK" altLang="sk-SK" smtClean="0"/>
              <a:t>Čtvrtá úroveň</a:t>
            </a:r>
          </a:p>
          <a:p>
            <a:pPr lvl="4"/>
            <a:r>
              <a:rPr lang="sk-SK" altLang="sk-SK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020BC2-616C-4DB1-94EC-8EAED6001E0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7m8tevimgco" TargetMode="External"/><Relationship Id="rId3" Type="http://schemas.openxmlformats.org/officeDocument/2006/relationships/hyperlink" Target="http://www.chucklumio.com/science_links.htm" TargetMode="External"/><Relationship Id="rId7" Type="http://schemas.openxmlformats.org/officeDocument/2006/relationships/hyperlink" Target="https://www.youtube.com/watch?v=ew9iKBJXm3c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ri9oPPGYcyM" TargetMode="External"/><Relationship Id="rId5" Type="http://schemas.openxmlformats.org/officeDocument/2006/relationships/hyperlink" Target="https://www.youtube.com/watch?v=oyQmVvZNCcg" TargetMode="External"/><Relationship Id="rId4" Type="http://schemas.openxmlformats.org/officeDocument/2006/relationships/hyperlink" Target="https://www.youtube.com/watch?v=pm6cCg_Do6k" TargetMode="External"/><Relationship Id="rId9" Type="http://schemas.openxmlformats.org/officeDocument/2006/relationships/hyperlink" Target="https://www.youtube.com/watch?v=uLpXju5QsK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" TargetMode="External"/><Relationship Id="rId3" Type="http://schemas.openxmlformats.org/officeDocument/2006/relationships/hyperlink" Target="http://www.webmineral.com/" TargetMode="External"/><Relationship Id="rId7" Type="http://schemas.openxmlformats.org/officeDocument/2006/relationships/hyperlink" Target="https://commons.wikimedia.org/wiki/File:Graphite-tn19a.jpg" TargetMode="External"/><Relationship Id="rId2" Type="http://schemas.openxmlformats.org/officeDocument/2006/relationships/hyperlink" Target="http://www.chucklumio.com/science_links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afkasmermer.com/" TargetMode="External"/><Relationship Id="rId5" Type="http://schemas.openxmlformats.org/officeDocument/2006/relationships/hyperlink" Target="http://www.decadevolcano.net/" TargetMode="External"/><Relationship Id="rId4" Type="http://schemas.openxmlformats.org/officeDocument/2006/relationships/hyperlink" Target="http://hem.fyristorg.com/" TargetMode="External"/><Relationship Id="rId9" Type="http://schemas.openxmlformats.org/officeDocument/2006/relationships/hyperlink" Target="https://cs.wikipedia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 smtClean="0">
              <a:solidFill>
                <a:schemeClr val="bg1"/>
              </a:solidFill>
            </a:endParaRPr>
          </a:p>
          <a:p>
            <a:pPr algn="ctr"/>
            <a:endParaRPr lang="sk-SK" altLang="sk-SK" sz="100" b="1" dirty="0" smtClean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0" y="-27384"/>
            <a:ext cx="9144000" cy="1500188"/>
          </a:xfrm>
          <a:prstGeom prst="rect">
            <a:avLst/>
          </a:prstGeom>
          <a:solidFill>
            <a:srgbClr val="00B050">
              <a:alpha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 smtClean="0">
              <a:solidFill>
                <a:srgbClr val="FFFFFF"/>
              </a:solidFill>
            </a:endParaRPr>
          </a:p>
          <a:p>
            <a:pPr algn="ctr"/>
            <a:endParaRPr lang="sk-SK" altLang="sk-SK" sz="5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Nerastné suroviny 1</a:t>
            </a:r>
          </a:p>
          <a:p>
            <a:pPr algn="ctr"/>
            <a:endParaRPr lang="sk-SK" altLang="sk-SK" sz="1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Rozdelenie nerastných surovín a základné pojmy v technickej mineralógii</a:t>
            </a:r>
            <a:endParaRPr lang="sk-SK" altLang="sk-SK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21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21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900" dirty="0" smtClean="0">
              <a:solidFill>
                <a:srgbClr val="FFFFFF"/>
              </a:solidFill>
              <a:latin typeface="Courier New" pitchFamily="49" charset="0"/>
            </a:endParaRPr>
          </a:p>
          <a:p>
            <a:pPr algn="ctr"/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Zloženie zemskej kôry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5" name="Šípka dolu 14"/>
          <p:cNvSpPr/>
          <p:nvPr/>
        </p:nvSpPr>
        <p:spPr>
          <a:xfrm>
            <a:off x="1835696" y="1628800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8" name="Šípka dolu 17"/>
          <p:cNvSpPr/>
          <p:nvPr/>
        </p:nvSpPr>
        <p:spPr>
          <a:xfrm>
            <a:off x="2627784" y="3284984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91" y="1268760"/>
            <a:ext cx="8527289" cy="405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Čo je to nerastná surovina?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860615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neobnoviteľná prírodná entita,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prvok, zlúčenina, minerál, hornina,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259632" y="4005064"/>
            <a:ext cx="756084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je možné ju ekonomicky využiť - priamo (v pôvodnom stave)</a:t>
            </a:r>
          </a:p>
          <a:p>
            <a:pPr algn="just"/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                                                 </a:t>
            </a:r>
          </a:p>
          <a:p>
            <a:pPr algn="just"/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                                                   - po úprave (priemyselnou výrobou).</a:t>
            </a:r>
            <a:endParaRPr lang="sk-SK" altLang="sk-SK" dirty="0">
              <a:latin typeface="Times New Roman" pitchFamily="18" charset="0"/>
            </a:endParaRPr>
          </a:p>
          <a:p>
            <a:pPr algn="just"/>
            <a:r>
              <a:rPr lang="sk-SK" altLang="sk-SK" dirty="0">
                <a:latin typeface="Times New Roman" pitchFamily="18" charset="0"/>
              </a:rPr>
              <a:t>			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" name="Šípka dolu 13"/>
          <p:cNvSpPr/>
          <p:nvPr/>
        </p:nvSpPr>
        <p:spPr>
          <a:xfrm>
            <a:off x="3059832" y="3146673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Rozdelenie zdrojov nerastných surovín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48680"/>
            <a:ext cx="8606159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pôda,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voda,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800" dirty="0" smtClean="0">
                <a:solidFill>
                  <a:srgbClr val="00CC00"/>
                </a:solidFill>
                <a:latin typeface="Times New Roman" pitchFamily="18" charset="0"/>
              </a:rPr>
              <a:t>ložiská nerudných surovín</a:t>
            </a:r>
            <a:r>
              <a:rPr lang="sk-SK" altLang="sk-SK" sz="2000" dirty="0" smtClean="0">
                <a:latin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800" dirty="0" smtClean="0">
                <a:solidFill>
                  <a:srgbClr val="00CC00"/>
                </a:solidFill>
                <a:latin typeface="Times New Roman" pitchFamily="18" charset="0"/>
              </a:rPr>
              <a:t>ložiská rúd</a:t>
            </a:r>
            <a:r>
              <a:rPr lang="sk-SK" altLang="sk-SK" sz="2000" dirty="0" smtClean="0">
                <a:latin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uhlie,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rašelina,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zemný plyn,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ropa.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1026" name="Picture 2" descr="Stepanci-kremen11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340768"/>
            <a:ext cx="201622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www.esci.umn.edu/courses/1001/minerals/images/hemat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853096"/>
            <a:ext cx="2013985" cy="1440000"/>
          </a:xfrm>
          <a:prstGeom prst="rect">
            <a:avLst/>
          </a:prstGeom>
          <a:noFill/>
        </p:spPr>
      </p:pic>
      <p:sp>
        <p:nvSpPr>
          <p:cNvPr id="15" name="Šípka dolu 14"/>
          <p:cNvSpPr/>
          <p:nvPr/>
        </p:nvSpPr>
        <p:spPr>
          <a:xfrm rot="16200000">
            <a:off x="4823173" y="2029693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" name="Šípka dolu 15"/>
          <p:cNvSpPr/>
          <p:nvPr/>
        </p:nvSpPr>
        <p:spPr>
          <a:xfrm rot="16200000">
            <a:off x="4823173" y="2745780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Čo je ložisko?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860615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prírodné nahromadenie nerastov,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ekonomicky významné a priemyselne využiteľné nahromadenie nerastov,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povrchový alebo hlbinný lom,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opustený odval,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výsypka alebo odkalisko.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i01.i.aliimg.com/photo/v2/127291407/Iron_Ore_Fe_45_to_Fe55_Hemat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36912"/>
            <a:ext cx="384000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Ložisková geológia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8606159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zaoberá sa výskumom ložísk,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popisuje tvar a veľkosť ložísk,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charakterizuje nerastný obsah ložísk,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skúma chemické zloženie nerastov,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snaží sa vysvetliť vznik a vývoj (genézu) ložísk,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praktické využitie hornín  a minerálov, zaistenie zásob nerastných surovín.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8" name="Šípka dolu 7"/>
          <p:cNvSpPr/>
          <p:nvPr/>
        </p:nvSpPr>
        <p:spPr>
          <a:xfrm>
            <a:off x="1475656" y="1844824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247" t="2992" r="4161" b="2312"/>
          <a:stretch>
            <a:fillRect/>
          </a:stretch>
        </p:blipFill>
        <p:spPr bwMode="auto">
          <a:xfrm>
            <a:off x="4355976" y="1268760"/>
            <a:ext cx="478802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Vznik minerálov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692696"/>
            <a:ext cx="8606159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magmatická tvorba minerálov,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sz="2000" dirty="0" smtClean="0">
                <a:latin typeface="Times New Roman" pitchFamily="18" charset="0"/>
              </a:rPr>
              <a:t>                                                                               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teplota a kryštalizácia</a:t>
            </a:r>
            <a:r>
              <a:rPr lang="sk-SK" altLang="sk-SK" sz="2000" dirty="0" smtClean="0">
                <a:latin typeface="Times New Roman" pitchFamily="18" charset="0"/>
              </a:rPr>
              <a:t>           </a:t>
            </a:r>
          </a:p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sz="2000" dirty="0" smtClean="0">
                <a:latin typeface="Times New Roman" pitchFamily="18" charset="0"/>
              </a:rPr>
              <a:t>                                           </a:t>
            </a: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>
                <a:latin typeface="Times New Roman" pitchFamily="18" charset="0"/>
              </a:rPr>
              <a:t>metamorfóza - vznik minerálov premenou,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                                                                            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teplota a tlak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>
                <a:latin typeface="Times New Roman" pitchFamily="18" charset="0"/>
              </a:rPr>
              <a:t>vznik minerálov chemickým </a:t>
            </a:r>
            <a:r>
              <a:rPr lang="sk-SK" altLang="sk-SK" sz="2000" dirty="0" smtClean="0">
                <a:latin typeface="Times New Roman" pitchFamily="18" charset="0"/>
              </a:rPr>
              <a:t>usadzovaním a zvetrávaním,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                                              počasie a transport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minerály </a:t>
            </a:r>
            <a:r>
              <a:rPr lang="sk-SK" altLang="sk-SK" sz="2000" dirty="0" smtClean="0">
                <a:latin typeface="Times New Roman" pitchFamily="18" charset="0"/>
              </a:rPr>
              <a:t>z rastlinných a živočíšnych zvyškov (biologický pôvod),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                                                čas, teplota a tlak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Šípka dolu 6"/>
          <p:cNvSpPr/>
          <p:nvPr/>
        </p:nvSpPr>
        <p:spPr>
          <a:xfrm rot="16200000">
            <a:off x="4247109" y="1377628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9" name="Šípka dolu 8"/>
          <p:cNvSpPr/>
          <p:nvPr/>
        </p:nvSpPr>
        <p:spPr>
          <a:xfrm rot="16200000">
            <a:off x="4252813" y="2673772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3" name="Šípka dolu 12"/>
          <p:cNvSpPr/>
          <p:nvPr/>
        </p:nvSpPr>
        <p:spPr>
          <a:xfrm rot="16200000">
            <a:off x="4247109" y="3897908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4" name="Šípka dolu 13"/>
          <p:cNvSpPr/>
          <p:nvPr/>
        </p:nvSpPr>
        <p:spPr>
          <a:xfrm rot="16200000">
            <a:off x="4247109" y="5122044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549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Vznik minerálov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chucklumio.com/scien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714875" cy="4171951"/>
          </a:xfrm>
          <a:prstGeom prst="rect">
            <a:avLst/>
          </a:prstGeom>
          <a:noFill/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23528" y="5600273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1200" dirty="0" smtClean="0">
                <a:solidFill>
                  <a:srgbClr val="00CC00"/>
                </a:solidFill>
                <a:latin typeface="Times New Roman" pitchFamily="18" charset="0"/>
                <a:hlinkClick r:id="rId3"/>
              </a:rPr>
              <a:t>http://</a:t>
            </a:r>
            <a:r>
              <a:rPr lang="sk-SK" altLang="sk-SK" sz="1200" dirty="0" smtClean="0">
                <a:solidFill>
                  <a:srgbClr val="00CC00"/>
                </a:solidFill>
                <a:latin typeface="Times New Roman" pitchFamily="18" charset="0"/>
                <a:hlinkClick r:id="rId3"/>
              </a:rPr>
              <a:t>www.chucklumio.com/science_links.htm</a:t>
            </a:r>
            <a:endParaRPr lang="sk-SK" altLang="sk-SK" sz="12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200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732512" y="4092168"/>
            <a:ext cx="338437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000" u="sng" dirty="0" smtClean="0">
                <a:hlinkClick r:id="rId4"/>
              </a:rPr>
              <a:t>https://</a:t>
            </a:r>
            <a:r>
              <a:rPr lang="sk-SK" sz="1000" u="sng" dirty="0" smtClean="0">
                <a:hlinkClick r:id="rId4"/>
              </a:rPr>
              <a:t>www.youtube.com/watch?v=pm6cCg_Do6k</a:t>
            </a:r>
            <a:endParaRPr lang="sk-SK" sz="1000" u="sng" dirty="0" smtClean="0"/>
          </a:p>
          <a:p>
            <a:r>
              <a:rPr lang="sk-SK" sz="1000" dirty="0" smtClean="0"/>
              <a:t> </a:t>
            </a:r>
          </a:p>
          <a:p>
            <a:r>
              <a:rPr lang="sk-SK" sz="1000" u="sng" dirty="0" smtClean="0">
                <a:hlinkClick r:id="rId5"/>
              </a:rPr>
              <a:t>https</a:t>
            </a:r>
            <a:r>
              <a:rPr lang="sk-SK" sz="1000" u="sng" dirty="0" smtClean="0">
                <a:hlinkClick r:id="rId5"/>
              </a:rPr>
              <a:t>://www.youtube.com/watch?v=oyQmVvZNCcg</a:t>
            </a:r>
            <a:endParaRPr lang="sk-SK" sz="1000" dirty="0" smtClean="0"/>
          </a:p>
          <a:p>
            <a:r>
              <a:rPr lang="sk-SK" sz="1000" dirty="0" smtClean="0"/>
              <a:t> </a:t>
            </a:r>
          </a:p>
          <a:p>
            <a:r>
              <a:rPr lang="sk-SK" sz="1000" u="sng" dirty="0" smtClean="0">
                <a:hlinkClick r:id="rId6"/>
              </a:rPr>
              <a:t>https://www.youtube.com/watch?v=ri9oPPGYcyM</a:t>
            </a:r>
            <a:endParaRPr lang="sk-SK" sz="1000" dirty="0" smtClean="0"/>
          </a:p>
          <a:p>
            <a:r>
              <a:rPr lang="sk-SK" sz="1000" dirty="0" smtClean="0"/>
              <a:t> </a:t>
            </a:r>
          </a:p>
          <a:p>
            <a:r>
              <a:rPr lang="sk-SK" sz="1000" u="sng" dirty="0" smtClean="0">
                <a:hlinkClick r:id="rId7"/>
              </a:rPr>
              <a:t>https://www.youtube.com/watch?v=ew9iKBJXm3c</a:t>
            </a:r>
            <a:endParaRPr lang="sk-SK" sz="1000" dirty="0" smtClean="0"/>
          </a:p>
          <a:p>
            <a:r>
              <a:rPr lang="sk-SK" sz="1000" dirty="0" smtClean="0"/>
              <a:t> </a:t>
            </a:r>
          </a:p>
          <a:p>
            <a:r>
              <a:rPr lang="sk-SK" sz="1000" u="sng" dirty="0" smtClean="0">
                <a:hlinkClick r:id="rId8"/>
              </a:rPr>
              <a:t>https://www.youtube.com/watch?v=7m8tevimgco</a:t>
            </a:r>
            <a:endParaRPr lang="sk-SK" sz="1000" dirty="0" smtClean="0"/>
          </a:p>
          <a:p>
            <a:r>
              <a:rPr lang="sk-SK" sz="1000" dirty="0" smtClean="0"/>
              <a:t> </a:t>
            </a:r>
          </a:p>
          <a:p>
            <a:r>
              <a:rPr lang="sk-SK" sz="1000" u="sng" dirty="0" smtClean="0">
                <a:hlinkClick r:id="rId9"/>
              </a:rPr>
              <a:t>https://www.youtube.com/watch?v=uLpXju5QsKU</a:t>
            </a:r>
            <a:r>
              <a:rPr lang="sk-SK" sz="1000" u="sng" dirty="0" smtClean="0"/>
              <a:t>11</a:t>
            </a:r>
            <a:endParaRPr lang="sk-SK" sz="1000" dirty="0"/>
          </a:p>
        </p:txBody>
      </p:sp>
    </p:spTree>
    <p:extLst>
      <p:ext uri="{BB962C8B-B14F-4D97-AF65-F5344CB8AC3E}">
        <p14:creationId xmlns:p14="http://schemas.microsoft.com/office/powerpoint/2010/main" xmlns="" val="28549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Vznik minerálov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51520" y="5733256"/>
            <a:ext cx="6192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1200" dirty="0" smtClean="0">
                <a:solidFill>
                  <a:srgbClr val="00CC00"/>
                </a:solidFill>
                <a:latin typeface="Times New Roman" pitchFamily="18" charset="0"/>
              </a:rPr>
              <a:t>METAMORFNÉ PROCESY VZNIK METAMORFOVANÝCH HORNÍN. </a:t>
            </a:r>
            <a:r>
              <a:rPr lang="sk-SK" altLang="sk-SK" sz="1200" dirty="0" err="1" smtClean="0">
                <a:solidFill>
                  <a:srgbClr val="00CC00"/>
                </a:solidFill>
                <a:latin typeface="Times New Roman" pitchFamily="18" charset="0"/>
              </a:rPr>
              <a:t>M.C.Escher</a:t>
            </a:r>
            <a:endParaRPr lang="sk-SK" altLang="sk-SK" sz="1200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pic>
        <p:nvPicPr>
          <p:cNvPr id="13" name="Picture 2" descr="http://image2.slideserve.com/4031542/slide22-l.jpg"/>
          <p:cNvPicPr>
            <a:picLocks noChangeAspect="1" noChangeArrowheads="1"/>
          </p:cNvPicPr>
          <p:nvPr/>
        </p:nvPicPr>
        <p:blipFill>
          <a:blip r:embed="rId2" cstate="print"/>
          <a:srcRect l="1797" t="4335" r="2085" b="9427"/>
          <a:stretch>
            <a:fillRect/>
          </a:stretch>
        </p:blipFill>
        <p:spPr bwMode="auto">
          <a:xfrm>
            <a:off x="860588" y="692696"/>
            <a:ext cx="7383820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49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Vznik hornín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692696"/>
            <a:ext cx="8606159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vyvreté (resp. magmatické) vznikli kryštalizáciou a ochladzovaním roztavenej magmy v rôznych častiach zemskej kôry,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sz="2000" dirty="0" smtClean="0">
                <a:latin typeface="Times New Roman" pitchFamily="18" charset="0"/>
              </a:rPr>
              <a:t>                                                                               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žula, andezit,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ryolit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, čadič</a:t>
            </a:r>
            <a:r>
              <a:rPr lang="sk-SK" altLang="sk-SK" sz="2000" dirty="0" smtClean="0">
                <a:latin typeface="Times New Roman" pitchFamily="18" charset="0"/>
              </a:rPr>
              <a:t>           </a:t>
            </a:r>
          </a:p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sz="2000" dirty="0" smtClean="0">
                <a:latin typeface="Times New Roman" pitchFamily="18" charset="0"/>
              </a:rPr>
              <a:t>                                        </a:t>
            </a: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premenené (resp. metamorfované) vznikli </a:t>
            </a:r>
            <a:r>
              <a:rPr lang="sk-SK" altLang="sk-SK" sz="2000" dirty="0" err="1" smtClean="0">
                <a:latin typeface="Times New Roman" pitchFamily="18" charset="0"/>
              </a:rPr>
              <a:t>prekryštalizovaním</a:t>
            </a:r>
            <a:r>
              <a:rPr lang="sk-SK" altLang="sk-SK" sz="2000" dirty="0" smtClean="0">
                <a:latin typeface="Times New Roman" pitchFamily="18" charset="0"/>
              </a:rPr>
              <a:t> (premenou) starších hornín vplyvom tlaku, alebo teploty v hĺbkach zemskej kôry,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                                                                             </a:t>
            </a:r>
            <a:r>
              <a:rPr lang="en-US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mramor</a:t>
            </a:r>
            <a:r>
              <a:rPr lang="en-US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, s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ádrovec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usadené (resp. sedimentárne) vznikajú usadením a spevnením rozpadnutých a rozložených pôvodných starších hornín, typickým znakom väčšiny usadených hornín je vrstvovitosť,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                                              </a:t>
            </a:r>
            <a:r>
              <a:rPr lang="es-ES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íl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y</a:t>
            </a:r>
            <a:r>
              <a:rPr lang="es-ES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, vápenec, dolomit</a:t>
            </a:r>
            <a:endParaRPr lang="sk-SK" altLang="sk-SK" sz="2000" dirty="0" smtClean="0"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Šípka dolu 6"/>
          <p:cNvSpPr/>
          <p:nvPr/>
        </p:nvSpPr>
        <p:spPr>
          <a:xfrm rot="16200000">
            <a:off x="4247109" y="1741661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9" name="Šípka dolu 8"/>
          <p:cNvSpPr/>
          <p:nvPr/>
        </p:nvSpPr>
        <p:spPr>
          <a:xfrm rot="16200000">
            <a:off x="4247109" y="3321844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3" name="Šípka dolu 12"/>
          <p:cNvSpPr/>
          <p:nvPr/>
        </p:nvSpPr>
        <p:spPr>
          <a:xfrm rot="16200000">
            <a:off x="4252813" y="5050036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549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Nerudné suroviny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8606159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suroviny používané v priemysle,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sz="2000" dirty="0" smtClean="0">
                <a:latin typeface="Times New Roman" pitchFamily="18" charset="0"/>
              </a:rPr>
              <a:t>                                                     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napr. grafit,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bentonit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, azbest, atď.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suroviny, ktoré slúžia k získavaniu nekovových prvkov,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                                                  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napr. pyrit - S, fluorit - F,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apatit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– P, atď.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stavebné suroviny,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                      napr. žula, piesok, íly, atď.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75D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Čo je to hmota a látka?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7814071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hmota je všetko, čo jestvuje objektívne a nezávisle od našich vnemov a pozorovaní.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Existuje vo forme látky alebo poľa.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látka je forma hmoty, ktorej pokojová hmotnosť má konečnú hodnotu. Elementy hmoty (atómy, molekuly, elektróny) môžu existovať v relatívnom pokoji.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Šípka dolu 13"/>
          <p:cNvSpPr/>
          <p:nvPr/>
        </p:nvSpPr>
        <p:spPr>
          <a:xfrm>
            <a:off x="1187624" y="2210569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26626" name="Picture 2" descr="http://qph.is.quoracdn.net/main-qimg-a83d252a71a24ebbe087e78a1e378c43?convert_to_webp=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624" y="2564904"/>
            <a:ext cx="2262856" cy="1440000"/>
          </a:xfrm>
          <a:prstGeom prst="rect">
            <a:avLst/>
          </a:prstGeom>
          <a:noFill/>
        </p:spPr>
      </p:pic>
      <p:pic>
        <p:nvPicPr>
          <p:cNvPr id="26628" name="Picture 4" descr="http://s.hswstatic.com/gif/strange-matter-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5550" y="2636912"/>
            <a:ext cx="2102634" cy="1314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Nerudné suroviny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1040" name="Picture 16" descr="http://static.sashe.sk/photos/b/2/6/4/2/b-2642106_5477c196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46539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upload.wikimedia.org/wikipedia/commons/d/d8/Graphite-tn1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9" y="80084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geologie.vsb.cz/loziska/suroviny/nerudy/bentonit%2001_resiz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6383" y="76470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minerals.cz/files/rockshop/397foto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2769" y="76470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upload.wikimedia.org/wikipedia/commons/9/9a/Pyrit_1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94006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ázok 19" descr="http://geologie.vsb.cz/loziska/suroviny/nerudy/fluorit%2006_resiz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4008" y="2564904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http://www.magicka-pohoda.cz/files/products/apatit_k04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0352" y="259088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geology.cz/aplikace/fotoarchiv/sobr.php?r=700&amp;id=1738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24821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http://www.hirostavbet.sk/blog/wp-content/gallery/kamenivo/pieso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73372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39552" y="2143889"/>
            <a:ext cx="9361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1200" dirty="0" smtClean="0">
                <a:latin typeface="Times New Roman" pitchFamily="18" charset="0"/>
              </a:rPr>
              <a:t>grafit (C)</a:t>
            </a:r>
            <a:endParaRPr lang="sk-SK" altLang="sk-SK" sz="12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203847" y="2143889"/>
            <a:ext cx="1872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1200" dirty="0" err="1" smtClean="0">
                <a:latin typeface="Times New Roman" pitchFamily="18" charset="0"/>
              </a:rPr>
              <a:t>bentonit</a:t>
            </a:r>
            <a:r>
              <a:rPr lang="sk-SK" altLang="sk-SK" sz="1200" dirty="0" smtClean="0">
                <a:latin typeface="Times New Roman" pitchFamily="18" charset="0"/>
              </a:rPr>
              <a:t> (ílovitý minerál) </a:t>
            </a:r>
            <a:endParaRPr lang="sk-SK" altLang="sk-SK" sz="12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228184" y="2132856"/>
            <a:ext cx="1800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1200" dirty="0" smtClean="0">
                <a:latin typeface="Times New Roman" pitchFamily="18" charset="0"/>
              </a:rPr>
              <a:t>azbest (silikátový minerál</a:t>
            </a:r>
            <a:endParaRPr lang="sk-SK" altLang="sk-SK" sz="12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539552" y="3872081"/>
            <a:ext cx="9361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1200" dirty="0" smtClean="0">
                <a:latin typeface="Times New Roman" pitchFamily="18" charset="0"/>
              </a:rPr>
              <a:t>pyrit (FeS</a:t>
            </a:r>
            <a:r>
              <a:rPr lang="sk-SK" altLang="sk-SK" sz="1200" baseline="-25000" dirty="0" smtClean="0">
                <a:latin typeface="Times New Roman" pitchFamily="18" charset="0"/>
              </a:rPr>
              <a:t>2</a:t>
            </a:r>
            <a:r>
              <a:rPr lang="sk-SK" altLang="sk-SK" sz="1200" dirty="0" smtClean="0">
                <a:latin typeface="Times New Roman" pitchFamily="18" charset="0"/>
              </a:rPr>
              <a:t>)</a:t>
            </a:r>
            <a:endParaRPr lang="sk-SK" altLang="sk-SK" sz="12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503192" y="3872081"/>
            <a:ext cx="11408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1200" dirty="0" smtClean="0">
                <a:latin typeface="Times New Roman" pitchFamily="18" charset="0"/>
              </a:rPr>
              <a:t>fluorit (CaF</a:t>
            </a:r>
            <a:r>
              <a:rPr lang="sk-SK" altLang="sk-SK" sz="1200" baseline="-25000" dirty="0" smtClean="0">
                <a:latin typeface="Times New Roman" pitchFamily="18" charset="0"/>
              </a:rPr>
              <a:t>2</a:t>
            </a:r>
            <a:r>
              <a:rPr lang="sk-SK" altLang="sk-SK" sz="1200" dirty="0" smtClean="0">
                <a:latin typeface="Times New Roman" pitchFamily="18" charset="0"/>
              </a:rPr>
              <a:t>) </a:t>
            </a:r>
            <a:endParaRPr lang="sk-SK" altLang="sk-SK" sz="12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6444209" y="3861048"/>
            <a:ext cx="16561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1200" dirty="0" err="1" smtClean="0">
                <a:latin typeface="Times New Roman" pitchFamily="18" charset="0"/>
              </a:rPr>
              <a:t>apatit</a:t>
            </a:r>
            <a:r>
              <a:rPr lang="sk-SK" altLang="sk-SK" sz="1200" dirty="0" smtClean="0">
                <a:latin typeface="Times New Roman" pitchFamily="18" charset="0"/>
              </a:rPr>
              <a:t> (Ca</a:t>
            </a:r>
            <a:r>
              <a:rPr lang="sk-SK" altLang="sk-SK" sz="1200" baseline="-25000" dirty="0" smtClean="0">
                <a:latin typeface="Times New Roman" pitchFamily="18" charset="0"/>
              </a:rPr>
              <a:t>5</a:t>
            </a:r>
            <a:r>
              <a:rPr lang="sk-SK" altLang="sk-SK" sz="1200" dirty="0" smtClean="0">
                <a:latin typeface="Times New Roman" pitchFamily="18" charset="0"/>
              </a:rPr>
              <a:t>(PO</a:t>
            </a:r>
            <a:r>
              <a:rPr lang="sk-SK" altLang="sk-SK" sz="1200" baseline="-25000" dirty="0" smtClean="0">
                <a:latin typeface="Times New Roman" pitchFamily="18" charset="0"/>
              </a:rPr>
              <a:t>4</a:t>
            </a:r>
            <a:r>
              <a:rPr lang="sk-SK" altLang="sk-SK" sz="1200" dirty="0" smtClean="0">
                <a:latin typeface="Times New Roman" pitchFamily="18" charset="0"/>
              </a:rPr>
              <a:t>)</a:t>
            </a:r>
            <a:r>
              <a:rPr lang="sk-SK" altLang="sk-SK" sz="1200" baseline="-25000" dirty="0" smtClean="0">
                <a:latin typeface="Times New Roman" pitchFamily="18" charset="0"/>
              </a:rPr>
              <a:t>3</a:t>
            </a:r>
            <a:r>
              <a:rPr lang="sk-SK" altLang="sk-SK" sz="1200" dirty="0" smtClean="0">
                <a:latin typeface="Times New Roman" pitchFamily="18" charset="0"/>
              </a:rPr>
              <a:t>F</a:t>
            </a:r>
            <a:endParaRPr lang="sk-SK" altLang="sk-SK" sz="12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0" y="5672281"/>
            <a:ext cx="26997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1200" dirty="0" smtClean="0">
                <a:latin typeface="Times New Roman" pitchFamily="18" charset="0"/>
              </a:rPr>
              <a:t>žula (minerál na báze kremeňa, živca)</a:t>
            </a:r>
            <a:endParaRPr lang="sk-SK" altLang="sk-SK" sz="12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3347864" y="5672281"/>
            <a:ext cx="20162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1200" dirty="0" smtClean="0">
                <a:latin typeface="Times New Roman" pitchFamily="18" charset="0"/>
              </a:rPr>
              <a:t>piesok (na báze kremeňa)</a:t>
            </a:r>
            <a:endParaRPr lang="sk-SK" altLang="sk-SK" sz="12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372200" y="5661248"/>
            <a:ext cx="18609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1200" dirty="0" smtClean="0">
                <a:latin typeface="Times New Roman" pitchFamily="18" charset="0"/>
              </a:rPr>
              <a:t>íl (</a:t>
            </a:r>
            <a:r>
              <a:rPr lang="sk-SK" altLang="sk-SK" sz="1200" dirty="0" err="1" smtClean="0">
                <a:latin typeface="Times New Roman" pitchFamily="18" charset="0"/>
              </a:rPr>
              <a:t>hlinitokremičitan</a:t>
            </a:r>
            <a:r>
              <a:rPr lang="sk-SK" altLang="sk-SK" sz="1200" dirty="0" smtClean="0">
                <a:latin typeface="Times New Roman" pitchFamily="18" charset="0"/>
              </a:rPr>
              <a:t>)</a:t>
            </a:r>
            <a:endParaRPr lang="sk-SK" altLang="sk-SK" sz="12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6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Rozdelenie nerudných surovín podľa spôsobu vzniku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860615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endogénne,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vznikali zároveň s okolitým prostredím</a:t>
            </a:r>
          </a:p>
          <a:p>
            <a:pPr algn="just"/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exogénne,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vznikali neskôr ako okolité prostredie 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sz="2000" dirty="0" smtClean="0">
                <a:latin typeface="Times New Roman" pitchFamily="18" charset="0"/>
              </a:rPr>
              <a:t>                                                      </a:t>
            </a: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Šípka dolu 6"/>
          <p:cNvSpPr/>
          <p:nvPr/>
        </p:nvSpPr>
        <p:spPr>
          <a:xfrm>
            <a:off x="1475656" y="1844824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Šípka dolu 7"/>
          <p:cNvSpPr/>
          <p:nvPr/>
        </p:nvSpPr>
        <p:spPr>
          <a:xfrm>
            <a:off x="1479650" y="4226793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Endogénne ložiská nerudných surovín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332656"/>
            <a:ext cx="8606159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latin typeface="Times New Roman" pitchFamily="18" charset="0"/>
              </a:rPr>
              <a:t>magmatogénne</a:t>
            </a:r>
            <a:r>
              <a:rPr lang="sk-SK" altLang="sk-SK" sz="2000" dirty="0" smtClean="0">
                <a:latin typeface="Times New Roman" pitchFamily="18" charset="0"/>
              </a:rPr>
              <a:t>,</a:t>
            </a:r>
          </a:p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sz="2000" dirty="0" smtClean="0">
                <a:latin typeface="Times New Roman" pitchFamily="18" charset="0"/>
              </a:rPr>
              <a:t>                                                     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napr.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apatit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, diamant, grafit,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zeolity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, atď.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latin typeface="Times New Roman" pitchFamily="18" charset="0"/>
              </a:rPr>
              <a:t>pegmatitové</a:t>
            </a:r>
            <a:r>
              <a:rPr lang="sk-SK" altLang="sk-SK" sz="2000" dirty="0" smtClean="0">
                <a:latin typeface="Times New Roman" pitchFamily="18" charset="0"/>
              </a:rPr>
              <a:t>,</a:t>
            </a: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                                                  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napr. kremeň, živec, beryl, korund, atď.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latin typeface="Times New Roman" pitchFamily="18" charset="0"/>
              </a:rPr>
              <a:t>karbonatitové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                      napr. kalcit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latin typeface="Times New Roman" pitchFamily="18" charset="0"/>
              </a:rPr>
              <a:t>hydrotermálne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                      napr. kremeň, baryt, fluorit, atď.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sublimáty,</a:t>
            </a: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                      napr. síra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latin typeface="Times New Roman" pitchFamily="18" charset="0"/>
              </a:rPr>
              <a:t>metamorfogénne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			           napr. mramor, stavebný kameň, atď.</a:t>
            </a: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Endogénne ložiská nerudných surovín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685145"/>
            <a:ext cx="43576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diamantová baňa </a:t>
            </a:r>
            <a:r>
              <a:rPr lang="sk-SK" altLang="sk-SK" sz="2000" dirty="0" err="1" smtClean="0">
                <a:latin typeface="Times New Roman" pitchFamily="18" charset="0"/>
              </a:rPr>
              <a:t>Kligpat</a:t>
            </a:r>
            <a:r>
              <a:rPr lang="sk-SK" altLang="sk-SK" sz="2000" dirty="0" smtClean="0">
                <a:latin typeface="Times New Roman" pitchFamily="18" charset="0"/>
              </a:rPr>
              <a:t> v Afrike</a:t>
            </a: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://home.deds.nl/~robinjahshan/Aerial-of-Klipgat-Diamond-M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764704"/>
            <a:ext cx="3360000" cy="2520000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04864"/>
            <a:ext cx="175917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313548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462785" y="3645024"/>
            <a:ext cx="43576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/>
            <a:r>
              <a:rPr lang="sk-SK" altLang="sk-SK" sz="2000" dirty="0" err="1" smtClean="0">
                <a:latin typeface="Times New Roman" pitchFamily="18" charset="0"/>
              </a:rPr>
              <a:t>turmalinové</a:t>
            </a:r>
            <a:r>
              <a:rPr lang="sk-SK" altLang="sk-SK" sz="2000" dirty="0" smtClean="0">
                <a:latin typeface="Times New Roman" pitchFamily="18" charset="0"/>
              </a:rPr>
              <a:t> ložiská v </a:t>
            </a:r>
            <a:r>
              <a:rPr lang="sk-SK" altLang="sk-SK" sz="2000" dirty="0" err="1" smtClean="0">
                <a:latin typeface="Times New Roman" pitchFamily="18" charset="0"/>
              </a:rPr>
              <a:t>pegmatitových</a:t>
            </a:r>
            <a:r>
              <a:rPr lang="sk-SK" altLang="sk-SK" sz="2000" dirty="0" smtClean="0">
                <a:latin typeface="Times New Roman" pitchFamily="18" charset="0"/>
              </a:rPr>
              <a:t> žilách v Namíbii</a:t>
            </a: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27654" name="Picture 6" descr="http://durginsofmaine.com/tourmaline-slices/watermelon-tourmaline-slice-gemmy-burgundy-core-green-rind-TS001t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797272"/>
            <a:ext cx="1036642" cy="1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Endogénne ložiská nerudných surovín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685145"/>
            <a:ext cx="43576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sublimačné ložisko síry na úpätí Etny (kráter </a:t>
            </a:r>
            <a:r>
              <a:rPr lang="sk-SK" altLang="sk-SK" sz="2000" dirty="0" err="1" smtClean="0">
                <a:latin typeface="Times New Roman" pitchFamily="18" charset="0"/>
              </a:rPr>
              <a:t>Bocca</a:t>
            </a: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latin typeface="Times New Roman" pitchFamily="18" charset="0"/>
              </a:rPr>
              <a:t>Nuova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211960" y="4293096"/>
            <a:ext cx="43576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mramorový lom v Turecku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08720"/>
            <a:ext cx="360932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45024"/>
            <a:ext cx="309634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Exogénne ložiská nerudných surovín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775732"/>
            <a:ext cx="860615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zvetrávacie,</a:t>
            </a:r>
          </a:p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sz="2000" dirty="0" smtClean="0">
                <a:latin typeface="Times New Roman" pitchFamily="18" charset="0"/>
              </a:rPr>
              <a:t>                                                     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napr. kremenný piesok, fluorit, atď.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sedimentárne,</a:t>
            </a: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                                                  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napr.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rutil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, pieskovec, síra, atď.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32770" name="Picture 2" descr="http://lobsangstudio.com/nature/dv_TextureSandWaves3%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73016"/>
            <a:ext cx="3236888" cy="2160000"/>
          </a:xfrm>
          <a:prstGeom prst="rect">
            <a:avLst/>
          </a:prstGeom>
          <a:noFill/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499992" y="4077072"/>
            <a:ext cx="43576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nánosy piesku v Afrike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Rudné suroviny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860615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názov ruda označuje každú nerastnú surovinu, z ktorej je možné získať kov,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rudné ložisko – nahromadenie rudy v </a:t>
            </a:r>
            <a:r>
              <a:rPr lang="sk-SK" altLang="sk-SK" sz="2000" dirty="0" err="1" smtClean="0">
                <a:latin typeface="Times New Roman" pitchFamily="18" charset="0"/>
              </a:rPr>
              <a:t>litosfére</a:t>
            </a:r>
            <a:r>
              <a:rPr lang="sk-SK" altLang="sk-SK" sz="2000" dirty="0" smtClean="0">
                <a:latin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každé </a:t>
            </a:r>
            <a:r>
              <a:rPr lang="sk-SK" altLang="sk-SK" sz="2000" dirty="0" err="1" smtClean="0">
                <a:latin typeface="Times New Roman" pitchFamily="18" charset="0"/>
              </a:rPr>
              <a:t>dobyvateľné</a:t>
            </a:r>
            <a:r>
              <a:rPr lang="sk-SK" altLang="sk-SK" sz="2000" dirty="0" smtClean="0">
                <a:latin typeface="Times New Roman" pitchFamily="18" charset="0"/>
              </a:rPr>
              <a:t> ložisko je miestnou anomáliou koncentrácie daného prvku.</a:t>
            </a: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://www.statesymbolsusa.org/sites/statesymbolsusa.org/files/Hemat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909" y="1988840"/>
            <a:ext cx="2364963" cy="1800000"/>
          </a:xfrm>
          <a:prstGeom prst="rect">
            <a:avLst/>
          </a:prstGeom>
          <a:noFill/>
        </p:spPr>
      </p:pic>
      <p:sp>
        <p:nvSpPr>
          <p:cNvPr id="8" name="Šípka dolu 7"/>
          <p:cNvSpPr/>
          <p:nvPr/>
        </p:nvSpPr>
        <p:spPr>
          <a:xfrm rot="16200000">
            <a:off x="4468837" y="2457747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33798" name="Picture 6" descr="http://www.steelpipechn.com/gavin/uploads/allimg/111229/1-111229101100V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352" y="1989040"/>
            <a:ext cx="180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Rozdelenie rudných surovín podľa spôsobu vzniku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476672"/>
            <a:ext cx="8606159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primárne,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rudy vznikali na pôvodnom mieste buď vykryštalizovaním z magmy,</a:t>
            </a: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	  alebo usadením z roztokov</a:t>
            </a:r>
          </a:p>
          <a:p>
            <a:pPr algn="just"/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sekundárne,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vznikajú chemickou alebo mechanickou koncentráciou rudného obsahu</a:t>
            </a: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	po rozrušení starších hornín alebo ložísk 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sz="2000" dirty="0" smtClean="0">
                <a:latin typeface="Times New Roman" pitchFamily="18" charset="0"/>
              </a:rPr>
              <a:t>                                                      </a:t>
            </a: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Šípka dolu 6"/>
          <p:cNvSpPr/>
          <p:nvPr/>
        </p:nvSpPr>
        <p:spPr>
          <a:xfrm>
            <a:off x="1475656" y="1412776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Šípka dolu 7"/>
          <p:cNvSpPr/>
          <p:nvPr/>
        </p:nvSpPr>
        <p:spPr>
          <a:xfrm>
            <a:off x="1479650" y="4226793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Primárne rudné ložiská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476672"/>
            <a:ext cx="8606159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latin typeface="Times New Roman" pitchFamily="18" charset="0"/>
              </a:rPr>
              <a:t>syngenetické</a:t>
            </a:r>
            <a:r>
              <a:rPr lang="sk-SK" altLang="sk-SK" sz="2000" dirty="0" smtClean="0">
                <a:latin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vznikali súčasne s okolitou horninou, ložisko a okolité horniny sú  </a:t>
            </a: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výsledkom rovnakého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horninotvorného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pochodu</a:t>
            </a:r>
          </a:p>
          <a:p>
            <a:pPr algn="just"/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epigenetické,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vznikali tak, že rudný obsah vnikal do starších horninových celkov</a:t>
            </a: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	po puklinách a vyplňoval ich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sz="2000" dirty="0" smtClean="0">
                <a:latin typeface="Times New Roman" pitchFamily="18" charset="0"/>
              </a:rPr>
              <a:t>                                                      </a:t>
            </a: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Šípka dolu 6"/>
          <p:cNvSpPr/>
          <p:nvPr/>
        </p:nvSpPr>
        <p:spPr>
          <a:xfrm>
            <a:off x="1475656" y="1412776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Šípka dolu 7"/>
          <p:cNvSpPr/>
          <p:nvPr/>
        </p:nvSpPr>
        <p:spPr>
          <a:xfrm>
            <a:off x="1479650" y="4226793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Primárne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syngenetické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rudné ložiská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14313" y="836712"/>
            <a:ext cx="8606159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magmatické (vznikli </a:t>
            </a:r>
            <a:r>
              <a:rPr lang="sk-SK" altLang="sk-SK" sz="2000" dirty="0" err="1" smtClean="0">
                <a:latin typeface="Times New Roman" pitchFamily="18" charset="0"/>
              </a:rPr>
              <a:t>vykryštalizovanim</a:t>
            </a:r>
            <a:r>
              <a:rPr lang="sk-SK" altLang="sk-SK" sz="2000" dirty="0" smtClean="0">
                <a:latin typeface="Times New Roman" pitchFamily="18" charset="0"/>
              </a:rPr>
              <a:t> z magmy),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                      -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oxidické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(napr.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chromit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ilmenit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) </a:t>
            </a: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			           </a:t>
            </a: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			           -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sulfidické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(napr.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nikelín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)</a:t>
            </a:r>
          </a:p>
          <a:p>
            <a:pPr algn="just"/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			           -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metalické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(napr. železo, platina)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sedimentárne,</a:t>
            </a: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                                                  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napr. ložiská bahenných železných rúd (limonit) 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Čo je to surovina?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421367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prírodná entita,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surová hmota,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nespracovaná hmota,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prírodný zdroj,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východiskový materiál do výroby,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259632" y="4964395"/>
            <a:ext cx="75608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bol odčlenený od svojho prírodného zdroja, ale ešte nebol spracovaný.</a:t>
            </a:r>
            <a:endParaRPr lang="sk-SK" altLang="sk-SK" dirty="0">
              <a:latin typeface="Times New Roman" pitchFamily="18" charset="0"/>
            </a:endParaRPr>
          </a:p>
          <a:p>
            <a:pPr algn="just"/>
            <a:r>
              <a:rPr lang="sk-SK" altLang="sk-SK" dirty="0">
                <a:latin typeface="Times New Roman" pitchFamily="18" charset="0"/>
              </a:rPr>
              <a:t>			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" name="Šípka dolu 13"/>
          <p:cNvSpPr/>
          <p:nvPr/>
        </p:nvSpPr>
        <p:spPr>
          <a:xfrm>
            <a:off x="3131840" y="4298801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91138" name="Picture 2" descr="http://www.dw.com/image/0,,15795895_303,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908720"/>
            <a:ext cx="2851076" cy="1604749"/>
          </a:xfrm>
          <a:prstGeom prst="rect">
            <a:avLst/>
          </a:prstGeom>
          <a:noFill/>
        </p:spPr>
      </p:pic>
      <p:pic>
        <p:nvPicPr>
          <p:cNvPr id="91140" name="Picture 4" descr="http://cdn0.unrth.com/images/contents/89/watersplash.jpg.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836712"/>
            <a:ext cx="2704778" cy="1800000"/>
          </a:xfrm>
          <a:prstGeom prst="rect">
            <a:avLst/>
          </a:prstGeom>
          <a:noFill/>
        </p:spPr>
      </p:pic>
      <p:pic>
        <p:nvPicPr>
          <p:cNvPr id="91142" name="Picture 6" descr="http://images.bwbx.io/cms/2012-04-26/econ_coal18__01__630x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708920"/>
            <a:ext cx="2699999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Primárne epigenetické rudné ložiská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14313" y="836712"/>
            <a:ext cx="8750175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žilné ložiská, resp. rudné žily,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        - výplň rudných žil je tvorená rudami (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Fe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Pb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–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Ag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Sn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) a </a:t>
            </a:r>
          </a:p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         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žilovinou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(kremeň, vápenec, baryt) </a:t>
            </a: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		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impregnačné ložiská,</a:t>
            </a:r>
          </a:p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sz="2000" dirty="0" smtClean="0">
                <a:latin typeface="Times New Roman" pitchFamily="18" charset="0"/>
              </a:rPr>
              <a:t>                                       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- rudný minerál vyplňuje póry v okolitej hornine (urán)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latin typeface="Times New Roman" pitchFamily="18" charset="0"/>
              </a:rPr>
              <a:t>metasomatické</a:t>
            </a:r>
            <a:r>
              <a:rPr lang="sk-SK" altLang="sk-SK" sz="2000" dirty="0" smtClean="0">
                <a:latin typeface="Times New Roman" pitchFamily="18" charset="0"/>
              </a:rPr>
              <a:t> ložiská,</a:t>
            </a:r>
          </a:p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sz="2000" dirty="0" smtClean="0">
                <a:latin typeface="Times New Roman" pitchFamily="18" charset="0"/>
              </a:rPr>
              <a:t>                                       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- na základe výmeny prvkov dochádza k vzniku nových 	                             minerálov – predovšetkým vo vápencoch a dolomitoch </a:t>
            </a:r>
          </a:p>
          <a:p>
            <a:pPr algn="just"/>
            <a:endParaRPr lang="sk-SK" altLang="sk-SK" b="1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kontaktné ložiská,</a:t>
            </a:r>
          </a:p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sz="2000" dirty="0" smtClean="0">
                <a:latin typeface="Times New Roman" pitchFamily="18" charset="0"/>
              </a:rPr>
              <a:t>                                       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- vznikli na dotyku s eruptívnym telesom (hematit) </a:t>
            </a: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Primárne epigenetické rudné ložiská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7" name="Obrázok 6" descr="http://geologie.vsb.cz/loziska/suroviny/rudy/franklinit%2003_resiz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80728"/>
            <a:ext cx="302433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55576" y="1333217"/>
            <a:ext cx="360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/>
            <a:r>
              <a:rPr lang="sk-SK" altLang="sk-SK" sz="2000" dirty="0" err="1" smtClean="0">
                <a:latin typeface="Times New Roman" pitchFamily="18" charset="0"/>
              </a:rPr>
              <a:t>franklinit</a:t>
            </a:r>
            <a:r>
              <a:rPr lang="sk-SK" altLang="sk-SK" sz="2000" dirty="0" smtClean="0">
                <a:latin typeface="Times New Roman" pitchFamily="18" charset="0"/>
              </a:rPr>
              <a:t> zo žilného ložiska</a:t>
            </a: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https://upload.wikimedia.org/wikipedia/commons/thumb/2/2f/Dead_tree_creek_rollfront.jpg/220px-Dead_tree_creek_roll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45024"/>
            <a:ext cx="2879998" cy="2160000"/>
          </a:xfrm>
          <a:prstGeom prst="rect">
            <a:avLst/>
          </a:prstGeom>
          <a:noFill/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886721" y="4221088"/>
            <a:ext cx="43576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uránová ruda v impregnačnom ložisku</a:t>
            </a: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Primárne epigenetické rudné ložiská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55576" y="1333217"/>
            <a:ext cx="360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hematit z kontaktného ložiska (po erupcii magmy)</a:t>
            </a: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39938" name="Picture 2" descr="http://i.imgur.com/6I0Omw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80728"/>
            <a:ext cx="2592288" cy="4429292"/>
          </a:xfrm>
          <a:prstGeom prst="rect">
            <a:avLst/>
          </a:prstGeom>
          <a:noFill/>
        </p:spPr>
      </p:pic>
      <p:pic>
        <p:nvPicPr>
          <p:cNvPr id="39940" name="Picture 4" descr="http://geology.com/minerals/photos/hematite-kidney-ore-296.jpg"/>
          <p:cNvPicPr>
            <a:picLocks noChangeAspect="1" noChangeArrowheads="1"/>
          </p:cNvPicPr>
          <p:nvPr/>
        </p:nvPicPr>
        <p:blipFill>
          <a:blip r:embed="rId3" cstate="print"/>
          <a:srcRect l="4050" t="9000" r="4151" b="11801"/>
          <a:stretch>
            <a:fillRect/>
          </a:stretch>
        </p:blipFill>
        <p:spPr bwMode="auto">
          <a:xfrm>
            <a:off x="1142110" y="3429000"/>
            <a:ext cx="2781818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Sekundárne rudné ložiská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4313" y="671205"/>
            <a:ext cx="860615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náplavy,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vznikali rozrušením a premiestnením už vzniknutých hornín (napr. zlato)</a:t>
            </a:r>
          </a:p>
          <a:p>
            <a:pPr algn="just"/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r>
              <a:rPr lang="sk-SK" altLang="sk-SK" sz="2000" dirty="0" smtClean="0">
                <a:latin typeface="Times New Roman" pitchFamily="18" charset="0"/>
              </a:rPr>
              <a:t>                                                    </a:t>
            </a: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8" name="Šípka dolu 7"/>
          <p:cNvSpPr/>
          <p:nvPr/>
        </p:nvSpPr>
        <p:spPr>
          <a:xfrm>
            <a:off x="1475656" y="1634505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40962" name="Picture 2" descr="http://lib.store.yahoo.net/lib/yhst-8927086896656/how-to-gold-pa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540" y="3212976"/>
            <a:ext cx="3619500" cy="2305050"/>
          </a:xfrm>
          <a:prstGeom prst="rect">
            <a:avLst/>
          </a:prstGeom>
          <a:noFill/>
        </p:spPr>
      </p:pic>
      <p:pic>
        <p:nvPicPr>
          <p:cNvPr id="40964" name="Picture 4" descr="http://inland360.com/wp-content/uploads/2015/06/gold-panning-techni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85224"/>
            <a:ext cx="2950819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Použité obrázky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95536" y="1052736"/>
            <a:ext cx="691276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1200" dirty="0" smtClean="0">
                <a:latin typeface="+mn-lt"/>
                <a:hlinkClick r:id="rId2"/>
              </a:rPr>
              <a:t>http://www.chucklumio.com/science_links.htm</a:t>
            </a:r>
            <a:endParaRPr lang="sk-SK" altLang="sk-SK" sz="1200" dirty="0" smtClean="0">
              <a:latin typeface="+mn-lt"/>
            </a:endParaRPr>
          </a:p>
          <a:p>
            <a:pPr algn="just"/>
            <a:endParaRPr lang="sk-SK" altLang="sk-SK" sz="1200" b="1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 algn="just"/>
            <a:r>
              <a:rPr lang="sk-SK" sz="1200" dirty="0" err="1" smtClean="0">
                <a:hlinkClick r:id="rId3"/>
              </a:rPr>
              <a:t>www.webmineral.com</a:t>
            </a:r>
            <a:endParaRPr lang="sk-SK" sz="1200" dirty="0" smtClean="0"/>
          </a:p>
          <a:p>
            <a:pPr algn="just"/>
            <a:endParaRPr lang="sk-SK" altLang="sk-SK" sz="1200" b="1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 algn="just"/>
            <a:r>
              <a:rPr lang="sk-SK" sz="1200" dirty="0" smtClean="0">
                <a:hlinkClick r:id="rId4"/>
              </a:rPr>
              <a:t>http://hem.fyristorg.com/</a:t>
            </a:r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r>
              <a:rPr lang="sk-SK" sz="1200" dirty="0" err="1" smtClean="0">
                <a:hlinkClick r:id="rId5"/>
              </a:rPr>
              <a:t>www.decadevolcano.net</a:t>
            </a:r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r>
              <a:rPr lang="sk-SK" sz="1200" dirty="0" err="1" smtClean="0">
                <a:hlinkClick r:id="rId6"/>
              </a:rPr>
              <a:t>www.kafkasmermer.com</a:t>
            </a:r>
            <a:r>
              <a:rPr lang="sk-SK" sz="1200" dirty="0" smtClean="0">
                <a:hlinkClick r:id="rId6"/>
              </a:rPr>
              <a:t>/</a:t>
            </a:r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r>
              <a:rPr lang="sk-SK" sz="1200" dirty="0" smtClean="0">
                <a:hlinkClick r:id="rId7"/>
              </a:rPr>
              <a:t>https://commons.wikimedia.org/wiki/File:Graphite-tn19a.jpg</a:t>
            </a:r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r>
              <a:rPr lang="sk-SK" sz="1200" dirty="0" err="1" smtClean="0"/>
              <a:t>Jirásek</a:t>
            </a:r>
            <a:r>
              <a:rPr lang="sk-SK" sz="1200" dirty="0" smtClean="0"/>
              <a:t>, J., Vavro, M.: </a:t>
            </a:r>
            <a:r>
              <a:rPr lang="sk-SK" sz="1200" dirty="0" err="1" smtClean="0"/>
              <a:t>Nerostné</a:t>
            </a:r>
            <a:r>
              <a:rPr lang="sk-SK" sz="1200" dirty="0" smtClean="0"/>
              <a:t> suroviny a </a:t>
            </a:r>
            <a:r>
              <a:rPr lang="sk-SK" sz="1200" dirty="0" err="1" smtClean="0"/>
              <a:t>jejich</a:t>
            </a:r>
            <a:r>
              <a:rPr lang="sk-SK" sz="1200" dirty="0" smtClean="0"/>
              <a:t> využití. Ostrava: Ministerstvo </a:t>
            </a:r>
            <a:r>
              <a:rPr lang="sk-SK" sz="1200" dirty="0" err="1" smtClean="0"/>
              <a:t>školství</a:t>
            </a:r>
            <a:r>
              <a:rPr lang="sk-SK" sz="1200" dirty="0" smtClean="0"/>
              <a:t>, mládeže a </a:t>
            </a:r>
            <a:r>
              <a:rPr lang="sk-SK" sz="1200" dirty="0" err="1" smtClean="0"/>
              <a:t>tělovýchovy</a:t>
            </a:r>
            <a:r>
              <a:rPr lang="sk-SK" sz="1200" dirty="0" smtClean="0"/>
              <a:t> ČR &amp; Vysoká škola </a:t>
            </a:r>
            <a:r>
              <a:rPr lang="sk-SK" sz="1200" dirty="0" err="1" smtClean="0"/>
              <a:t>báňská</a:t>
            </a:r>
            <a:r>
              <a:rPr lang="sk-SK" sz="1200" dirty="0" smtClean="0"/>
              <a:t> - Technická univerzita Ostrava, 2008. ISBN 978-80-248-1378-3</a:t>
            </a:r>
          </a:p>
          <a:p>
            <a:pPr algn="just"/>
            <a:endParaRPr lang="sk-SK" sz="1200" dirty="0" smtClean="0"/>
          </a:p>
          <a:p>
            <a:pPr algn="just"/>
            <a:r>
              <a:rPr lang="sk-SK" sz="1200" u="sng" dirty="0" smtClean="0">
                <a:hlinkClick r:id="rId8"/>
              </a:rPr>
              <a:t>https://sk.wikipedia.org/</a:t>
            </a:r>
            <a:endParaRPr lang="sk-SK" sz="1200" u="sng" dirty="0" smtClean="0"/>
          </a:p>
          <a:p>
            <a:pPr algn="just"/>
            <a:endParaRPr lang="sk-SK" sz="1200" u="sng" dirty="0" smtClean="0"/>
          </a:p>
          <a:p>
            <a:pPr algn="just"/>
            <a:r>
              <a:rPr lang="sk-SK" sz="1200" u="sng" dirty="0" smtClean="0">
                <a:hlinkClick r:id="rId9"/>
              </a:rPr>
              <a:t>https://cs.wikipedia.org/</a:t>
            </a:r>
            <a:endParaRPr lang="sk-SK" sz="1200" u="sng" dirty="0" smtClean="0"/>
          </a:p>
          <a:p>
            <a:pPr algn="just"/>
            <a:endParaRPr lang="sk-SK" sz="1200" u="sng" dirty="0" smtClean="0"/>
          </a:p>
          <a:p>
            <a:pPr algn="just"/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endParaRPr lang="sk-SK" altLang="sk-SK" sz="1200" b="1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 algn="just"/>
            <a:endParaRPr lang="sk-SK" altLang="sk-SK" sz="12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Rozdelenie surovín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4213671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200" i="1" dirty="0" smtClean="0">
                <a:latin typeface="Times New Roman" pitchFamily="18" charset="0"/>
              </a:rPr>
              <a:t>Neživá príroda – prírodné entity:</a:t>
            </a:r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voda,</a:t>
            </a: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vzduch,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i="1" dirty="0" smtClean="0">
                <a:latin typeface="Times New Roman" pitchFamily="18" charset="0"/>
              </a:rPr>
              <a:t> Neživá príroda – ťažené entity:</a:t>
            </a: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ropa,</a:t>
            </a: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zemný plyn,</a:t>
            </a: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uhlie,</a:t>
            </a: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rudy,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i="1" dirty="0" smtClean="0">
                <a:latin typeface="Times New Roman" pitchFamily="18" charset="0"/>
              </a:rPr>
              <a:t>Neživá príroda – vytvorené entity: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odpady,</a:t>
            </a:r>
            <a:endParaRPr lang="sk-SK" altLang="sk-SK" sz="2000" i="1" dirty="0" smtClean="0">
              <a:latin typeface="Times New Roman" pitchFamily="18" charset="0"/>
            </a:endParaRPr>
          </a:p>
          <a:p>
            <a:pPr algn="just"/>
            <a:endParaRPr lang="sk-SK" altLang="sk-SK" sz="2000" i="1" dirty="0">
              <a:latin typeface="Times New Roman" pitchFamily="18" charset="0"/>
            </a:endParaRPr>
          </a:p>
          <a:p>
            <a:pPr algn="just"/>
            <a:r>
              <a:rPr lang="sk-SK" altLang="sk-SK" sz="2000" i="1" dirty="0" smtClean="0">
                <a:latin typeface="Times New Roman" pitchFamily="18" charset="0"/>
              </a:rPr>
              <a:t>Živá príroda – prírodné entity: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biomasa.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92164" name="Picture 4" descr="http://westcoastyachtcharters.com.au/img-demo/uppergordon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08720"/>
            <a:ext cx="1440000" cy="1080000"/>
          </a:xfrm>
          <a:prstGeom prst="rect">
            <a:avLst/>
          </a:prstGeom>
          <a:noFill/>
        </p:spPr>
      </p:pic>
      <p:pic>
        <p:nvPicPr>
          <p:cNvPr id="92166" name="Picture 6" descr="http://3.imimg.com/data3/HM/BA/MY-1851909/hematite-iron-ore-5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456" y="2132856"/>
            <a:ext cx="1440000" cy="1440000"/>
          </a:xfrm>
          <a:prstGeom prst="rect">
            <a:avLst/>
          </a:prstGeom>
          <a:noFill/>
        </p:spPr>
      </p:pic>
      <p:pic>
        <p:nvPicPr>
          <p:cNvPr id="92168" name="Picture 8" descr="http://ecodaily.org/wp-content/uploads/2015/08/big-brand-reduce-waste-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17032"/>
            <a:ext cx="1800000" cy="1080000"/>
          </a:xfrm>
          <a:prstGeom prst="rect">
            <a:avLst/>
          </a:prstGeom>
          <a:noFill/>
        </p:spPr>
      </p:pic>
      <p:pic>
        <p:nvPicPr>
          <p:cNvPr id="92170" name="Picture 10" descr="http://i.dailymail.co.uk/i/pix/2013/02/22/article-2282337-01FECC6B000004B0-962_634x3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2432" y="4941168"/>
            <a:ext cx="1424024" cy="896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Čo je to nerast?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78817" y="857250"/>
            <a:ext cx="892968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chemický prvok                                  alebo                     chemická zlúčenina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Au (zlato) 				                     SiO</a:t>
            </a:r>
            <a:r>
              <a:rPr lang="sk-SK" altLang="sk-SK" sz="2000" baseline="-25000" dirty="0" smtClean="0">
                <a:latin typeface="Times New Roman" pitchFamily="18" charset="0"/>
              </a:rPr>
              <a:t>2 </a:t>
            </a:r>
            <a:r>
              <a:rPr lang="sk-SK" altLang="sk-SK" sz="2000" dirty="0" smtClean="0">
                <a:latin typeface="Times New Roman" pitchFamily="18" charset="0"/>
              </a:rPr>
              <a:t>(kremeň)</a:t>
            </a:r>
            <a:endParaRPr lang="sk-SK" altLang="sk-SK" sz="2000" baseline="-25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5" name="Šípka dolu 14"/>
          <p:cNvSpPr/>
          <p:nvPr/>
        </p:nvSpPr>
        <p:spPr>
          <a:xfrm>
            <a:off x="4283968" y="2852936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814985" y="3501008"/>
            <a:ext cx="413327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  vyskytujúce sa v zemskej kôre,</a:t>
            </a: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051720" y="4789601"/>
            <a:ext cx="53285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má pevné skupenstvo a kryštalickú štruktúru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18" name="Šípka dolu 17"/>
          <p:cNvSpPr/>
          <p:nvPr/>
        </p:nvSpPr>
        <p:spPr>
          <a:xfrm>
            <a:off x="4283968" y="4509120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93186" name="Picture 2" descr="http://prevoirlecoursdelor.com/images/orphysiqu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840" y="2132856"/>
            <a:ext cx="1440000" cy="1080000"/>
          </a:xfrm>
          <a:prstGeom prst="rect">
            <a:avLst/>
          </a:prstGeom>
          <a:noFill/>
        </p:spPr>
      </p:pic>
      <p:pic>
        <p:nvPicPr>
          <p:cNvPr id="93188" name="Picture 4" descr="http://www.healingwithcrystals.net.au/uploads/1/5/5/7/15572098/573739330_orig.jpg?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916832"/>
            <a:ext cx="1299093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Čo je to minerál?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78817" y="857250"/>
            <a:ext cx="892968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chemický prvok                                  alebo                     chemická zlúčenina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Au (zlato) 				                     SiO</a:t>
            </a:r>
            <a:r>
              <a:rPr lang="sk-SK" altLang="sk-SK" sz="2000" baseline="-25000" dirty="0" smtClean="0">
                <a:latin typeface="Times New Roman" pitchFamily="18" charset="0"/>
              </a:rPr>
              <a:t>2 </a:t>
            </a:r>
            <a:r>
              <a:rPr lang="sk-SK" altLang="sk-SK" sz="2000" dirty="0" smtClean="0">
                <a:latin typeface="Times New Roman" pitchFamily="18" charset="0"/>
              </a:rPr>
              <a:t>(kremeň)</a:t>
            </a:r>
            <a:endParaRPr lang="sk-SK" altLang="sk-SK" sz="2000" baseline="-25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5" name="Šípka dolu 14"/>
          <p:cNvSpPr/>
          <p:nvPr/>
        </p:nvSpPr>
        <p:spPr>
          <a:xfrm>
            <a:off x="4283968" y="2852936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814985" y="3501008"/>
            <a:ext cx="413327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  vyskytujúce sa v zemskej kôre,</a:t>
            </a: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051720" y="4789601"/>
            <a:ext cx="53285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má pevné skupenstvo a kryštalickú štruktúru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18" name="Šípka dolu 17"/>
          <p:cNvSpPr/>
          <p:nvPr/>
        </p:nvSpPr>
        <p:spPr>
          <a:xfrm>
            <a:off x="4283968" y="4509120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93186" name="Picture 2" descr="http://prevoirlecoursdelor.com/images/orphysiqu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840" y="2132856"/>
            <a:ext cx="1440000" cy="1080000"/>
          </a:xfrm>
          <a:prstGeom prst="rect">
            <a:avLst/>
          </a:prstGeom>
          <a:noFill/>
        </p:spPr>
      </p:pic>
      <p:pic>
        <p:nvPicPr>
          <p:cNvPr id="93188" name="Picture 4" descr="http://www.healingwithcrystals.net.au/uploads/1/5/5/7/15572098/573739330_orig.jpg?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916832"/>
            <a:ext cx="1299093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Čo je to minerál a čo nerast?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51520" y="836712"/>
            <a:ext cx="85689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4800" dirty="0" smtClean="0">
                <a:latin typeface="Times New Roman" pitchFamily="18" charset="0"/>
              </a:rPr>
              <a:t>                           =</a:t>
            </a:r>
          </a:p>
          <a:p>
            <a:pPr algn="just"/>
            <a:endParaRPr lang="sk-SK" altLang="sk-SK" sz="4800" dirty="0" smtClean="0">
              <a:latin typeface="Times New Roman" pitchFamily="18" charset="0"/>
            </a:endParaRPr>
          </a:p>
          <a:p>
            <a:pPr algn="just"/>
            <a:endParaRPr lang="sk-SK" altLang="sk-SK" sz="4800" dirty="0" smtClean="0">
              <a:latin typeface="Times New Roman" pitchFamily="18" charset="0"/>
            </a:endParaRPr>
          </a:p>
          <a:p>
            <a:pPr algn="just"/>
            <a:r>
              <a:rPr lang="sk-SK" altLang="sk-SK" sz="4800" dirty="0" smtClean="0">
                <a:latin typeface="Times New Roman" pitchFamily="18" charset="0"/>
              </a:rPr>
              <a:t>  minerál                =         nerast</a:t>
            </a:r>
          </a:p>
          <a:p>
            <a:pPr algn="just"/>
            <a:endParaRPr lang="sk-SK" altLang="sk-SK" sz="48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94210" name="Picture 2" descr="https://upload.wikimedia.org/wikipedia/commons/thumb/3/3f/Bergkristall-cabinet-senkenberg_hg.jpg/800px-Bergkristall-cabinet-senkenberg_h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556792"/>
            <a:ext cx="2592288" cy="4028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Čo je to minerál a čo nerast?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78817" y="692696"/>
            <a:ext cx="892968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každý minerál je nerast</a:t>
            </a:r>
          </a:p>
          <a:p>
            <a:pPr algn="just"/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ale nie každý nerast je minerál!</a:t>
            </a:r>
          </a:p>
          <a:p>
            <a:pPr algn="just"/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sz="2000" dirty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napr. voda, pôda, uhlie patria medzi nerastné suroviny, ale nie sú to minerály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9" name="Šípka dolu 14"/>
          <p:cNvSpPr/>
          <p:nvPr/>
        </p:nvSpPr>
        <p:spPr>
          <a:xfrm>
            <a:off x="1835696" y="1628800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3" name="Šípka dolu 14"/>
          <p:cNvSpPr/>
          <p:nvPr/>
        </p:nvSpPr>
        <p:spPr>
          <a:xfrm>
            <a:off x="2085727" y="3362697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143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Čo je to hornina?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78817" y="692696"/>
            <a:ext cx="89296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rôznorodá anorganická prírodná entita</a:t>
            </a:r>
          </a:p>
          <a:p>
            <a:pPr algn="just"/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5" name="Šípka dolu 14"/>
          <p:cNvSpPr/>
          <p:nvPr/>
        </p:nvSpPr>
        <p:spPr>
          <a:xfrm>
            <a:off x="1835696" y="1628800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79512" y="2492896"/>
            <a:ext cx="662473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zložená z jedného alebo častejšie z viacerých minerálov</a:t>
            </a: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07504" y="3645024"/>
            <a:ext cx="7992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tvorí najvrchnejšiu časť Zeme – zemskú kôru</a:t>
            </a:r>
          </a:p>
          <a:p>
            <a:pPr algn="just"/>
            <a:r>
              <a:rPr lang="sk-SK" altLang="sk-SK" sz="2000" b="1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                      (</a:t>
            </a:r>
            <a:r>
              <a:rPr lang="sk-SK" altLang="sk-SK" sz="2000" b="1" dirty="0" err="1" smtClean="0">
                <a:solidFill>
                  <a:srgbClr val="00CC00"/>
                </a:solidFill>
                <a:latin typeface="Times New Roman" pitchFamily="18" charset="0"/>
              </a:rPr>
              <a:t>litosféru</a:t>
            </a:r>
            <a:r>
              <a:rPr lang="sk-SK" altLang="sk-SK" sz="2000" b="1" dirty="0" smtClean="0">
                <a:solidFill>
                  <a:srgbClr val="00CC00"/>
                </a:solidFill>
                <a:latin typeface="Times New Roman" pitchFamily="18" charset="0"/>
              </a:rPr>
              <a:t>)</a:t>
            </a:r>
            <a:endParaRPr lang="sk-SK" altLang="sk-SK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18" name="Šípka dolu 17"/>
          <p:cNvSpPr/>
          <p:nvPr/>
        </p:nvSpPr>
        <p:spPr>
          <a:xfrm>
            <a:off x="2627784" y="3284984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97282" name="Picture 2" descr="https://upload.wikimedia.org/wikipedia/commons/thumb/4/4b/Earth-crust-cutaway-slovak.svg/995px-Earth-crust-cutaway-slova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140968"/>
            <a:ext cx="4080611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gradFill flip="none" rotWithShape="1">
          <a:gsLst>
            <a:gs pos="100000">
              <a:schemeClr val="bg1">
                <a:lumMod val="95000"/>
              </a:schemeClr>
            </a:gs>
            <a:gs pos="0">
              <a:srgbClr val="FF7A00">
                <a:alpha val="0"/>
              </a:srgbClr>
            </a:gs>
            <a:gs pos="29000">
              <a:srgbClr val="FD560B"/>
            </a:gs>
            <a:gs pos="0">
              <a:srgbClr val="4D0808"/>
            </a:gs>
          </a:gsLst>
          <a:lin ang="5400000" scaled="1"/>
          <a:tileRect/>
        </a:gradFill>
        <a:ln w="9525">
          <a:noFill/>
          <a:miter lim="800000"/>
          <a:headEnd/>
          <a:tailEnd/>
        </a:ln>
        <a:effectLst/>
      </a:spPr>
      <a:bodyPr>
        <a:spAutoFit/>
      </a:bodyPr>
      <a:lstStyle>
        <a:defPPr algn="ctr">
          <a:defRPr sz="2500" dirty="0">
            <a:latin typeface="Times New Roman"/>
          </a:defRPr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21290</TotalTime>
  <Words>1457</Words>
  <Application>Microsoft Office PowerPoint</Application>
  <PresentationFormat>Prezentácia na obrazovke (4:3)</PresentationFormat>
  <Paragraphs>624</Paragraphs>
  <Slides>34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35" baseType="lpstr">
      <vt:lpstr>Výchozí návrh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</vt:vector>
  </TitlesOfParts>
  <Company>KMZaZ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Hutníctvo železa a ocele</dc:title>
  <dc:creator>SK</dc:creator>
  <cp:lastModifiedBy>jarko</cp:lastModifiedBy>
  <cp:revision>538</cp:revision>
  <dcterms:created xsi:type="dcterms:W3CDTF">2005-04-07T08:10:10Z</dcterms:created>
  <dcterms:modified xsi:type="dcterms:W3CDTF">2021-09-20T15:24:33Z</dcterms:modified>
</cp:coreProperties>
</file>