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2" r:id="rId3"/>
    <p:sldId id="423" r:id="rId4"/>
    <p:sldId id="457" r:id="rId5"/>
    <p:sldId id="459" r:id="rId6"/>
    <p:sldId id="450" r:id="rId7"/>
    <p:sldId id="418" r:id="rId8"/>
    <p:sldId id="417" r:id="rId9"/>
    <p:sldId id="455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51" r:id="rId20"/>
    <p:sldId id="452" r:id="rId21"/>
    <p:sldId id="415" r:id="rId22"/>
    <p:sldId id="456" r:id="rId23"/>
    <p:sldId id="416" r:id="rId24"/>
    <p:sldId id="438" r:id="rId25"/>
    <p:sldId id="439" r:id="rId26"/>
    <p:sldId id="440" r:id="rId27"/>
    <p:sldId id="441" r:id="rId28"/>
    <p:sldId id="442" r:id="rId29"/>
    <p:sldId id="443" r:id="rId30"/>
    <p:sldId id="447" r:id="rId31"/>
    <p:sldId id="448" r:id="rId32"/>
    <p:sldId id="449" r:id="rId33"/>
    <p:sldId id="453" r:id="rId34"/>
    <p:sldId id="454" r:id="rId35"/>
    <p:sldId id="444" r:id="rId36"/>
    <p:sldId id="445" r:id="rId37"/>
    <p:sldId id="446" r:id="rId38"/>
    <p:sldId id="347" r:id="rId39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  <a:srgbClr val="3A2ED2"/>
    <a:srgbClr val="008000"/>
    <a:srgbClr val="FFFFCC"/>
    <a:srgbClr val="FFFFFF"/>
    <a:srgbClr val="E80616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2240" autoAdjust="0"/>
  </p:normalViewPr>
  <p:slideViewPr>
    <p:cSldViewPr>
      <p:cViewPr>
        <p:scale>
          <a:sx n="60" d="100"/>
          <a:sy n="60" d="100"/>
        </p:scale>
        <p:origin x="-163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84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26. 11. 2019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984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s.wikipedi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brazilbrand.com/brazil_miner_brazilian_exporter_iron_or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10</a:t>
            </a:r>
          </a:p>
          <a:p>
            <a:pPr algn="ctr"/>
            <a:endParaRPr lang="sk-SK" altLang="sk-SK" sz="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Charakteristika najdôležitejších minerálov a rúd na báze železných kovov </a:t>
            </a: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(napr.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sk-SK" altLang="sk-SK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0265" r="15359"/>
          <a:stretch>
            <a:fillRect/>
          </a:stretch>
        </p:blipFill>
        <p:spPr bwMode="auto">
          <a:xfrm>
            <a:off x="649054" y="980728"/>
            <a:ext cx="788338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827582" y="764704"/>
          <a:ext cx="7632849" cy="5256458"/>
        </p:xfrm>
        <a:graphic>
          <a:graphicData uri="http://schemas.openxmlformats.org/drawingml/2006/table">
            <a:tbl>
              <a:tblPr/>
              <a:tblGrid>
                <a:gridCol w="1980827"/>
                <a:gridCol w="3346722"/>
                <a:gridCol w="2305300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Hematit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Fe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97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hematitu bývajú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tabuľkovité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alebo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romboédrické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Jeho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farba sa mení od hnedastej, jasnočervenej, krvavočervenej až po oceľovosivú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železnočiernu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Vryp má hnedočervený. Je to nepriehľadný minerál s kovovým až matným leskom. Tvrdosť má 6,5. Hustota je 5,3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lom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nepravidelný.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65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Vyskytuje sa hlavne ako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aj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metasomatický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Menej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často sa vyskytuje v hrubých kryštalických agregátoch.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75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Švédsko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Striberg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Norberg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Blötberg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Ukrajina – Krivoj Rog, Rusko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Kursk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Brazília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Matto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Grosso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27306" marR="2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2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Dôležitá ruda železa, čistý obsahuje až 70 % železa. </a:t>
                      </a:r>
                    </a:p>
                  </a:txBody>
                  <a:tcPr marL="27306" marR="2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Obrázok 8" descr="http://geologie.vsb.cz/loziska/suroviny/rudy/hemat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8" name="Obrázok 7" descr="http://geologie.vsb.cz/loziska/suroviny/rudy/hemat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http://geologie.vsb.cz/loziska/suroviny/rudy/hematit%2004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1088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Fe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Magnetit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9246" r="15359"/>
          <a:stretch>
            <a:fillRect/>
          </a:stretch>
        </p:blipFill>
        <p:spPr bwMode="auto">
          <a:xfrm>
            <a:off x="541062" y="908720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Magnetit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79512" y="692696"/>
          <a:ext cx="8712967" cy="5355482"/>
        </p:xfrm>
        <a:graphic>
          <a:graphicData uri="http://schemas.openxmlformats.org/drawingml/2006/table">
            <a:tbl>
              <a:tblPr/>
              <a:tblGrid>
                <a:gridCol w="2261134"/>
                <a:gridCol w="3820312"/>
                <a:gridCol w="2631521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Magnetit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Fe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bežný oxid vytvára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oktaédrické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vyskytuje sa však aj v celistvej alebo zrnitej podobe. Magnetit je nepriehľadný minerál s matným alebo kovovým leskom. Je najvýznamnejšou železnou rudou, obsahuje až 72 % železa. Má magnetické vlastnosti.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Tvrdosť má 5,5-6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hustota 5,1-5,2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lom lastúrový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14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Tvorí sa vo vyvretých hlavne bázických horninách, ale aj v žilných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metasomatických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ložiskách.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Zriedkavo aj v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pegmatitoch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0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Najväčšie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ložiská magnetitu sa nachádzajú blízko Švédskych miest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Kiruna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Gällivare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sk-SK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Ekonomicky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významné pre svoj objem sú však hlavne ložiská páskovaných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železných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rúd na</a:t>
                      </a:r>
                      <a:r>
                        <a:rPr lang="sk-SK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Ukrajine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(Krivoj Rog), Rusku (Kurská magnetická anomália), v USA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Minnesota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sk-SK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Michigan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 a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Kanade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Ontário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). </a:t>
                      </a:r>
                    </a:p>
                  </a:txBody>
                  <a:tcPr marL="17288" marR="1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4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Ako dôležitá súčasť železných rúd je vyhľadávanou nerastnou surovinou potrebnou pre výrobu železa a ocele. </a:t>
                      </a:r>
                    </a:p>
                  </a:txBody>
                  <a:tcPr marL="17288" marR="1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3" name="Obrázok 1" descr="http://geologie.vsb.cz/loziska/suroviny/rudy/magnet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696"/>
            <a:ext cx="1031690" cy="77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Magnetit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Fe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4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8" descr="http://geologie.vsb.cz/loziska/suroviny/rudy/magnet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1088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magnet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1088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Siderit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0265" r="15359"/>
          <a:stretch>
            <a:fillRect/>
          </a:stretch>
        </p:blipFill>
        <p:spPr bwMode="auto">
          <a:xfrm>
            <a:off x="611560" y="908720"/>
            <a:ext cx="788338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Siderit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251520" y="692696"/>
          <a:ext cx="8568952" cy="5347270"/>
        </p:xfrm>
        <a:graphic>
          <a:graphicData uri="http://schemas.openxmlformats.org/drawingml/2006/table">
            <a:tbl>
              <a:tblPr/>
              <a:tblGrid>
                <a:gridCol w="2223758"/>
                <a:gridCol w="3757168"/>
                <a:gridCol w="2588026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Siderit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FeCO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94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Tvorí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tvaru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romboédra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niekedy i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tabuľkovité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ktoré mávajú zakrivené plochy a niekedy bývajú aj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zdvojčatené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Má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obvykle sivú, bledožltú, hnedú až zelenkastú farbu. Je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nepriehľadný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máva sklený, perleťový alebo hodvábny lesk.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Fyzikálne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vlastnosti: Tvrdosť 4 – 4,5, hustota 3,7 – 3,9 g/cm³, lom nerovný,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lastúrnatý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06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metasomatickými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hydrotermálnymi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procesmi i sedimentáciou. 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764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siderit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sa priemyselne ťažil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Slovenskom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rudohorí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Najdôležitejšie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ložiská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 okrese Rožňava pri obciach Nižná Slaná a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Kobeliarovo.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Vo svete -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vyskytuje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sa v ložiskách v Nemecku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Freiberg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Neudorf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Rakúsku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(Štajersko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Francúzsku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Anglicku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Cornwall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), Portugalsku, Kanade (veľké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kryštály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provincii Quebec), USA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Arizona, Colorado), Brazílii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Minas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Gerais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).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23888" marR="2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0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Siderit má obsah železa 48 % s prímesou mangánu a neobsahuje nežiaduce prvky síru, fosfor a pre ľahké hutné spracovanie je používaný ako železná ruda. </a:t>
                      </a:r>
                    </a:p>
                  </a:txBody>
                  <a:tcPr marL="23888" marR="23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09" name="Obrázok 1" descr="http://geologie.vsb.cz/loziska/suroviny/rudy/sider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152128" cy="86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Siderit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FeCO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6" name="Obrázok 15" descr="http://geologie.vsb.cz/loziska/suroviny/rudy/siderit%2003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http://geologie.vsb.cz/loziska/suroviny/rudy/sider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3096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Mangán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0,2 %                                 cca 600 mil.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15 mil. t. /rok                                      výroba mangánových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ferozliatin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Rudné suroviny na báze železných kovov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názov ruda označuje každú nerastnú surovinu, z ktorej je možné získať kov,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medzi minerály a rudy na báze železných kovov zaraďujeme tie,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ktoré majú majoritnú koncentráciu prvkov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Fe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Mn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Cr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.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statesymbolsusa.org/sites/statesymbolsusa.org/files/Hema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09" y="1988840"/>
            <a:ext cx="2364963" cy="1800000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 rot="16200000">
            <a:off x="4468837" y="245774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3798" name="Picture 6" descr="http://www.steelpipechn.com/gavin/uploads/allimg/111229/1-111229101100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352" y="1989040"/>
            <a:ext cx="1800000" cy="1800000"/>
          </a:xfrm>
          <a:prstGeom prst="rect">
            <a:avLst/>
          </a:prstGeom>
          <a:noFill/>
        </p:spPr>
      </p:pic>
      <p:sp>
        <p:nvSpPr>
          <p:cNvPr id="13" name="Šípka dolu 19"/>
          <p:cNvSpPr/>
          <p:nvPr/>
        </p:nvSpPr>
        <p:spPr>
          <a:xfrm>
            <a:off x="3779912" y="472514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9512" y="3284984"/>
            <a:ext cx="8964488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Praktické využitie týchto minerálov je v rudách, ktoré sa používajú na výrobu mangánových ferozliatin.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Mn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rodonit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- MnSiO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manganit –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(OH)</a:t>
            </a: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35896" y="220486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Rodochrozit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MnCO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43608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Pyroluzit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ázok 17" descr="http://geologie.vsb.cz/loziska/suroviny/rudy/pyroluzit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864"/>
            <a:ext cx="191886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http://geologie.vsb.cz/loziska/suroviny/rudy/rodochroz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Príklad najkvalitnejších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rúd pre hutníctvo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320"/>
          <a:stretch>
            <a:fillRect/>
          </a:stretch>
        </p:blipFill>
        <p:spPr bwMode="auto">
          <a:xfrm>
            <a:off x="539552" y="764704"/>
            <a:ext cx="553381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g04.s.alicdn.com/kf/HTB14t49IpXXXXctXXXXq6xXFXXXQ/factory-price-manganese-dioxide-MnO2-sand-f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7" t="7226" r="7926" b="19483"/>
          <a:stretch/>
        </p:blipFill>
        <p:spPr bwMode="auto">
          <a:xfrm>
            <a:off x="6709893" y="888641"/>
            <a:ext cx="1931832" cy="17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tidymart.com/images/Manganese_Ore_mn%20%282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815" y="3646025"/>
            <a:ext cx="1674913" cy="1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79060" y="2837587"/>
            <a:ext cx="194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err="1" smtClean="0">
                <a:latin typeface="Times New Roman" pitchFamily="18" charset="0"/>
              </a:rPr>
              <a:t>Mn</a:t>
            </a:r>
            <a:r>
              <a:rPr lang="sk-SK" altLang="sk-SK" sz="1600" dirty="0" smtClean="0">
                <a:latin typeface="Times New Roman" pitchFamily="18" charset="0"/>
              </a:rPr>
              <a:t> ruda </a:t>
            </a:r>
            <a:r>
              <a:rPr lang="sk-SK" altLang="sk-SK" sz="1600" dirty="0" err="1" smtClean="0">
                <a:latin typeface="Times New Roman" pitchFamily="18" charset="0"/>
              </a:rPr>
              <a:t>Comilog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04248" y="5106670"/>
            <a:ext cx="194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err="1" smtClean="0">
                <a:latin typeface="Times New Roman" pitchFamily="18" charset="0"/>
              </a:rPr>
              <a:t>Mn</a:t>
            </a:r>
            <a:r>
              <a:rPr lang="sk-SK" altLang="sk-SK" sz="1600" dirty="0" smtClean="0">
                <a:latin typeface="Times New Roman" pitchFamily="18" charset="0"/>
              </a:rPr>
              <a:t> ruda </a:t>
            </a:r>
            <a:r>
              <a:rPr lang="sk-SK" altLang="sk-SK" sz="1600" dirty="0" err="1" smtClean="0">
                <a:latin typeface="Times New Roman" pitchFamily="18" charset="0"/>
              </a:rPr>
              <a:t>Assmang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morské nerastné suroviny.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>
                <a:latin typeface="Times New Roman" pitchFamily="18" charset="0"/>
              </a:rPr>
              <a:t>polymetalické</a:t>
            </a: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konkrécie</a:t>
            </a:r>
            <a:r>
              <a:rPr lang="sk-SK" altLang="sk-SK" dirty="0" smtClean="0">
                <a:latin typeface="Times New Roman" pitchFamily="18" charset="0"/>
              </a:rPr>
              <a:t> (vlastní aj SR),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obsahujú </a:t>
            </a:r>
            <a:r>
              <a:rPr lang="sk-SK" altLang="sk-SK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30 % mangánu, 1,2 % medi, 1,2 % niklu a 0,2 % 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kobaltu, obsahujú </a:t>
            </a:r>
            <a:r>
              <a:rPr lang="sk-SK" altLang="sk-SK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aj 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železo, mineralogická forma – komplexné oxidy – prítomný aj MnO</a:t>
            </a:r>
            <a:r>
              <a:rPr lang="sk-SK" altLang="sk-SK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endParaRPr lang="sk-SK" altLang="sk-SK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nachádzajú sa na morskom dne </a:t>
            </a:r>
            <a:r>
              <a:rPr lang="sk-SK" altLang="sk-SK" dirty="0">
                <a:latin typeface="Times New Roman" pitchFamily="18" charset="0"/>
              </a:rPr>
              <a:t>s rozlohou 1,5 km</a:t>
            </a:r>
            <a:r>
              <a:rPr lang="sk-SK" altLang="sk-SK" baseline="30000" dirty="0">
                <a:latin typeface="Times New Roman" pitchFamily="18" charset="0"/>
              </a:rPr>
              <a:t>2</a:t>
            </a: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</a:rPr>
              <a:t>v </a:t>
            </a:r>
            <a:r>
              <a:rPr lang="sk-SK" altLang="sk-SK" dirty="0">
                <a:latin typeface="Times New Roman" pitchFamily="18" charset="0"/>
              </a:rPr>
              <a:t>Tichom oceáne, v priestore medzi Mexikom a Havajskými </a:t>
            </a:r>
            <a:r>
              <a:rPr lang="sk-SK" altLang="sk-SK" dirty="0" smtClean="0">
                <a:latin typeface="Times New Roman" pitchFamily="18" charset="0"/>
              </a:rPr>
              <a:t>ostrovmi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Šípka dolu 12"/>
          <p:cNvSpPr/>
          <p:nvPr/>
        </p:nvSpPr>
        <p:spPr>
          <a:xfrm>
            <a:off x="1403648" y="141277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2"/>
          <p:cNvSpPr/>
          <p:nvPr/>
        </p:nvSpPr>
        <p:spPr>
          <a:xfrm>
            <a:off x="2411760" y="292922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074" name="Picture 2" descr="http://www.silfor.cz/documents/44/htmlimport_konkre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09988"/>
            <a:ext cx="2232248" cy="1471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91880" y="5157192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>
                <a:solidFill>
                  <a:srgbClr val="00CC00"/>
                </a:solidFill>
                <a:latin typeface="Times New Roman" pitchFamily="18" charset="0"/>
              </a:rPr>
              <a:t>polymetalické</a:t>
            </a:r>
            <a:r>
              <a:rPr lang="sk-SK" altLang="sk-SK" sz="1600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konkrécie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67728"/>
            <a:ext cx="2232248" cy="12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653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Mineralogické zloženie Mn rúd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764704"/>
            <a:ext cx="767005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obsah Mn </a:t>
            </a:r>
            <a:r>
              <a:rPr lang="sk-SK" altLang="sk-SK" sz="2000" baseline="-25000" dirty="0" smtClean="0">
                <a:latin typeface="Times New Roman" pitchFamily="18" charset="0"/>
              </a:rPr>
              <a:t>CELK</a:t>
            </a:r>
            <a:r>
              <a:rPr lang="sk-SK" altLang="sk-SK" sz="2000" dirty="0" smtClean="0">
                <a:latin typeface="Times New Roman" pitchFamily="18" charset="0"/>
              </a:rPr>
              <a:t> v Mn rudách je dôležitý,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nemenej dôležitá je aj forma Mn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(resp. mineralogické zloženie)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lvl="8"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1043608" y="162880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72405"/>
            <a:ext cx="5256584" cy="3660851"/>
          </a:xfrm>
          <a:prstGeom prst="rect">
            <a:avLst/>
          </a:prstGeom>
        </p:spPr>
      </p:pic>
      <p:pic>
        <p:nvPicPr>
          <p:cNvPr id="16" name="Obrázok 15" descr="http://geologie.vsb.cz/loziska/suroviny/rudy/pyroluz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191883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55576" y="508518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smtClean="0">
                <a:latin typeface="Times New Roman" pitchFamily="18" charset="0"/>
              </a:rPr>
              <a:t>minerál </a:t>
            </a:r>
            <a:r>
              <a:rPr lang="sk-SK" altLang="sk-SK" sz="1600" dirty="0" err="1" smtClean="0">
                <a:latin typeface="Times New Roman" pitchFamily="18" charset="0"/>
              </a:rPr>
              <a:t>pyroluzit</a:t>
            </a:r>
            <a:r>
              <a:rPr lang="sk-SK" altLang="sk-SK" sz="1600" dirty="0" smtClean="0">
                <a:latin typeface="Times New Roman" pitchFamily="18" charset="0"/>
              </a:rPr>
              <a:t> MnO</a:t>
            </a:r>
            <a:r>
              <a:rPr lang="sk-SK" altLang="sk-SK" sz="1600" baseline="-25000" dirty="0" smtClean="0">
                <a:latin typeface="Times New Roman" pitchFamily="18" charset="0"/>
              </a:rPr>
              <a:t>2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Pyroluzit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9246" r="15359"/>
          <a:stretch>
            <a:fillRect/>
          </a:stretch>
        </p:blipFill>
        <p:spPr bwMode="auto">
          <a:xfrm>
            <a:off x="539552" y="1052736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Pyroluzit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51520" y="692696"/>
          <a:ext cx="8640962" cy="5458014"/>
        </p:xfrm>
        <a:graphic>
          <a:graphicData uri="http://schemas.openxmlformats.org/drawingml/2006/table">
            <a:tbl>
              <a:tblPr/>
              <a:tblGrid>
                <a:gridCol w="2242448"/>
                <a:gridCol w="3788742"/>
                <a:gridCol w="2609772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Pyroluzit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MnO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97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sú veľmi vzácne, dlhšie alebo kratšie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prizmatické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štvorcového prierezu. Najčastejšie tvorí agregáty celistvé, vláknité, alebo hroznovité či povlaky,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dendrity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hľuzy a kvaple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Fyzikálne vlastnosti: Tvrdosť 6–6,5, hustota 5 g/cm³, lom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nerovný.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Farba je šedá až čierna, niekedy kovovo modrá. Lesk kovový,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polokovový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matný, vryp kovovo čierny.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60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Sekundárny – hojný produkt oxidácie železných rúd s obsahom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Mn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Sedimentárny – zráža sa v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bažinách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jazerách, na dne oceánov.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– nízkoteplotná fáza rudných žíl.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36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Ukrajina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Nikopol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USA – Arizona, Kalifornie, Nové Mexiko, Utah.</a:t>
                      </a:r>
                    </a:p>
                  </a:txBody>
                  <a:tcPr marL="24913" marR="24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9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Je to mangánová ruda –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zdroj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Mn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resp.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FeMn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- prísada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zvyšuje tvrdosť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ocele (tzv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Hadfieldová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oceľ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4913" marR="24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1" name="Obrázok 25" descr="http://geologie.vsb.cz/loziska/suroviny/rudy/pyroluzit%20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696"/>
            <a:ext cx="1008112" cy="75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Pyroluzit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MnO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2" descr="http://geologie.vsb.cz/loziska/suroviny/rudy/pyroluzit%2001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3773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pyroluz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Rodochrozit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7208" r="15359"/>
          <a:stretch>
            <a:fillRect/>
          </a:stretch>
        </p:blipFill>
        <p:spPr bwMode="auto">
          <a:xfrm>
            <a:off x="467544" y="1124744"/>
            <a:ext cx="820735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Rodochrozit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251520" y="692697"/>
          <a:ext cx="8640959" cy="5447955"/>
        </p:xfrm>
        <a:graphic>
          <a:graphicData uri="http://schemas.openxmlformats.org/drawingml/2006/table">
            <a:tbl>
              <a:tblPr/>
              <a:tblGrid>
                <a:gridCol w="2242446"/>
                <a:gridCol w="3788741"/>
                <a:gridCol w="2609772"/>
              </a:tblGrid>
              <a:tr h="1008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Rodochrozit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MnCO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32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minerál vytvára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klencové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prizmatické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alebo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tabuľkovité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kryštály.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Vyskytuje sa v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celistvej,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hroznovitej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forme a vytvára aj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konkrécie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Má typickú ružovú až červenkastú farbu. Vryp je biely. Patrí k priehľadným až priesvitným minerálom so skleným až perleťovým leskom. Lom je lastúrový. Tvrdosť je 3, hustotu má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3,69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1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na hydrotermálnych žilách a v premenených či sedimentárnych mangánových ložiskách.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8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Banská Štiavnica, </a:t>
                      </a: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Hodruša-Hámre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Kremnica,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Rožňava, Smolník.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Vo svete -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Cavnic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Rumúnsko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Trepča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Chorvátsko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,,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Silverton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Colorado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Huarón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Peru,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Mina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Capillitas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Argentína; </a:t>
                      </a: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Kuruman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JAR; metamorfované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karbonátové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rudy: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Msino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Sibír,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Huelva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– Španielsko.</a:t>
                      </a: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1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Rodochrozit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 používa ako ruda na výrobu mangánových ferozliatin.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2058" marR="32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3" name="Obrázok 37" descr="http://geologie.vsb.cz/loziska/suroviny/rudy/rodochroz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3" y="764704"/>
            <a:ext cx="1154677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Rodochrozit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77225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MnCO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8" descr="http://geologie.vsb.cz/loziska/suroviny/rudy/rodochroz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rudy/rodochroz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železných kovov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minerálov na báze železných kovov patrí do dvoch tried: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IV. trieda – oxidy a hydroxidy </a:t>
            </a:r>
            <a:r>
              <a:rPr lang="sk-SK" altLang="sk-SK" sz="2000" dirty="0" smtClean="0">
                <a:latin typeface="Times New Roman" pitchFamily="18" charset="0"/>
              </a:rPr>
              <a:t>(napr. Fe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, MnO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V. trieda – karbonáty a dusičnany </a:t>
            </a:r>
            <a:r>
              <a:rPr lang="sk-SK" altLang="sk-SK" sz="2000" dirty="0" smtClean="0">
                <a:latin typeface="Times New Roman" pitchFamily="18" charset="0"/>
              </a:rPr>
              <a:t>(napr. FeCO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, MnCO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19"/>
          <p:cNvSpPr/>
          <p:nvPr/>
        </p:nvSpPr>
        <p:spPr>
          <a:xfrm>
            <a:off x="3347864" y="1628800"/>
            <a:ext cx="360040" cy="720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Franklinit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751" r="13216"/>
          <a:stretch>
            <a:fillRect/>
          </a:stretch>
        </p:blipFill>
        <p:spPr bwMode="auto">
          <a:xfrm>
            <a:off x="35496" y="692696"/>
            <a:ext cx="90116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Franklinit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043608" y="692696"/>
          <a:ext cx="6912768" cy="5222866"/>
        </p:xfrm>
        <a:graphic>
          <a:graphicData uri="http://schemas.openxmlformats.org/drawingml/2006/table">
            <a:tbl>
              <a:tblPr/>
              <a:tblGrid>
                <a:gridCol w="1793957"/>
                <a:gridCol w="3030994"/>
                <a:gridCol w="2087817"/>
              </a:tblGrid>
              <a:tr h="1010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Franklinit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(Zn,Mn,Fe)</a:t>
                      </a:r>
                      <a:r>
                        <a:rPr lang="sk-SK" sz="14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2+(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Fe,Mn)</a:t>
                      </a:r>
                      <a:r>
                        <a:rPr lang="sk-SK" sz="14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3+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376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 sú bežné v tvare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oktaedru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vzácne sú kocky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Fyzikálne vlastnosti: tvrdosť má  6–6,5, krehký, hustota je  5–5,2 g/cm³, lom nepravidelný až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lastúrnatý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Farba môže byť čierna, hnedá, červená. Lesk kovový až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polokovový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17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vysokoteplotnou premenou morských karbonátových sedimentov bohatých na Fe, Mn, Zn. V malej miere sa nachádza v niektorých železných a manganových ložiskách.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662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7694" marR="37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Nemecko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Severné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Porýnie-Vestfálsko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Švédsko,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Rusko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poloostrov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Kola,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Daleký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východ – Bajkalská oblasť,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USA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Franklin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 New Jersey.</a:t>
                      </a:r>
                    </a:p>
                  </a:txBody>
                  <a:tcPr marL="37694" marR="37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Obrázok 12" descr="http://geologie.vsb.cz/loziska/suroviny/rudy/franklin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136815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Franklinit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8" name="Obrázok 7" descr="http://geologie.vsb.cz/loziska/suroviny/rudy/franklin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37" y="126908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rudy/franklinit%2003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43808" y="4797152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Zn,Mn,Fe</a:t>
            </a:r>
            <a:r>
              <a:rPr lang="sk-S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400" baseline="30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2+(</a:t>
            </a:r>
            <a:r>
              <a:rPr lang="sk-SK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Fe,Mn</a:t>
            </a:r>
            <a:r>
              <a:rPr lang="sk-S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400" baseline="30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altLang="sk-SK" sz="24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Chróm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80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ppm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cca 350 mil.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20 mil. t. /rok                               metalurgia ocele a žiaruvzdorné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hmoty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29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Praktické využitie tohto minerálu je v rudách, ktoré sa používajú na výrobu chrómových ferozliatin.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Cr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/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magneziochromit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MgCr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pic>
        <p:nvPicPr>
          <p:cNvPr id="13" name="Obrázok 12" descr="http://geologie.vsb.cz/loziska/suroviny/rudy/chromit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43608" y="2412177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/>
                <a:ea typeface="Calibri"/>
              </a:rPr>
              <a:t>FeCr</a:t>
            </a:r>
            <a:r>
              <a:rPr lang="sk-SK" sz="1600" baseline="-25000" dirty="0" smtClean="0">
                <a:latin typeface="Times New Roman"/>
                <a:ea typeface="Calibri"/>
              </a:rPr>
              <a:t>2</a:t>
            </a:r>
            <a:r>
              <a:rPr lang="sk-SK" sz="1600" dirty="0" smtClean="0">
                <a:latin typeface="Times New Roman"/>
                <a:ea typeface="Calibri"/>
              </a:rPr>
              <a:t>O</a:t>
            </a:r>
            <a:r>
              <a:rPr lang="sk-SK" sz="1600" baseline="-25000" dirty="0" smtClean="0">
                <a:latin typeface="Times New Roman"/>
                <a:ea typeface="Calibri"/>
              </a:rPr>
              <a:t>4</a:t>
            </a:r>
            <a:endParaRPr lang="sk-SK" sz="1600" dirty="0" smtClean="0">
              <a:latin typeface="Times New Roman"/>
              <a:ea typeface="Calibri"/>
            </a:endParaRPr>
          </a:p>
          <a:p>
            <a:pPr algn="just"/>
            <a:endParaRPr lang="sk-SK" altLang="sk-SK" sz="16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Chromit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0265" r="14340"/>
          <a:stretch>
            <a:fillRect/>
          </a:stretch>
        </p:blipFill>
        <p:spPr bwMode="auto">
          <a:xfrm>
            <a:off x="539552" y="1124744"/>
            <a:ext cx="79913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Chromit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79513" y="764704"/>
          <a:ext cx="8568952" cy="4998666"/>
        </p:xfrm>
        <a:graphic>
          <a:graphicData uri="http://schemas.openxmlformats.org/drawingml/2006/table">
            <a:tbl>
              <a:tblPr/>
              <a:tblGrid>
                <a:gridCol w="2223760"/>
                <a:gridCol w="3757169"/>
                <a:gridCol w="2588023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Chromit 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FeCr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29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Jediný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rudný minerál chrómu. Je hnedočiernej až čiernej farby, tvorí pevnú zrnitú hmotu, iba zriedka býva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hrubokryštalický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Ojedinelé kryštály majú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oktaédrický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tvar. Obvykle tvorí zrnité agregáty alebo je celistvý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Môže obsahovať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prímesy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Mg,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Mn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Zn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Al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Ti.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Tvrdosť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5,5, hustota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4,5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- 4,8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lom je nerovný, lastúrovitý.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8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v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ultrabázických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hlbinných horninách bohatých na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olivín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peridotity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dunity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).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Chromit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môže byť súčasťou spodných častí zvrstvených magmatických komplexov. 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17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Najvýznamnejšie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výskyty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chromitu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sú viazané na zvrstvené magmatické komplexy ako </a:t>
                      </a:r>
                      <a:endParaRPr lang="sk-SK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je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Bushveldský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komplex v JAR,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Great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Dyke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 Zimbabwe,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Skaegårdská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intrúzia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 </a:t>
                      </a:r>
                      <a:endParaRPr lang="sk-SK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Grónsku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alebo komplex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Stillwater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 americkej Montane. </a:t>
                      </a:r>
                    </a:p>
                  </a:txBody>
                  <a:tcPr marL="24430" marR="24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jedinou hospodársky významnou rudou chrómu (chrómová oceľ, zliatiny, pochrómovanie). </a:t>
                      </a:r>
                    </a:p>
                  </a:txBody>
                  <a:tcPr marL="24430" marR="24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5" name="Obrázok 7" descr="http://geologie.vsb.cz/loziska/suroviny/rudy/chrom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820498"/>
            <a:ext cx="1080120" cy="80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Chromit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77225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FeCr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4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2" descr="http://geologie.vsb.cz/loziska/suroviny/rudy/chromit%2002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510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chrom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u="sng" dirty="0" smtClean="0">
                <a:latin typeface="+mn-lt"/>
                <a:hlinkClick r:id="rId3"/>
              </a:rPr>
              <a:t>https://sk.wikipedia.org/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4"/>
              </a:rPr>
              <a:t>https://cs.wikipedia.org/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14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570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fyzikálne a morfologické vlastnosti oxidov a hydroxidov sú veľmi rozmanité v závislosti na ich štruktúre,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výskyt oxidov a hydroxidov je spojený so širokou škálou genetických procesov – vznikajú v magmatickom, </a:t>
            </a:r>
            <a:r>
              <a:rPr lang="sk-SK" altLang="sk-SK" sz="2000" dirty="0" err="1" smtClean="0">
                <a:latin typeface="Times New Roman" pitchFamily="18" charset="0"/>
              </a:rPr>
              <a:t>hydrotermálnom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metasomatickom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metamorfnom</a:t>
            </a:r>
            <a:r>
              <a:rPr lang="sk-SK" altLang="sk-SK" sz="2000" dirty="0" smtClean="0">
                <a:latin typeface="Times New Roman" pitchFamily="18" charset="0"/>
              </a:rPr>
              <a:t> prostredí. Tvoria cca 17 % zemskej kôry, z toho takmer     90 % pripadá na kremeň,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 oxidom a hydroxidom patria ekonomicky významné rudy (napr. na báze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Cr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, Ti, 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Al</a:t>
            </a:r>
            <a:r>
              <a:rPr lang="sk-SK" altLang="sk-SK" sz="2000" dirty="0" smtClean="0">
                <a:latin typeface="Times New Roman" pitchFamily="18" charset="0"/>
              </a:rPr>
              <a:t>, Si, </a:t>
            </a:r>
            <a:r>
              <a:rPr lang="sk-SK" altLang="sk-SK" sz="2000" dirty="0" err="1" smtClean="0">
                <a:latin typeface="Times New Roman" pitchFamily="18" charset="0"/>
              </a:rPr>
              <a:t>Ca</a:t>
            </a:r>
            <a:r>
              <a:rPr lang="sk-SK" altLang="sk-SK" sz="2000" dirty="0" smtClean="0">
                <a:latin typeface="Times New Roman" pitchFamily="18" charset="0"/>
              </a:rPr>
              <a:t>, Mg, </a:t>
            </a:r>
            <a:r>
              <a:rPr lang="sk-SK" altLang="sk-SK" sz="2000" dirty="0" err="1" smtClean="0">
                <a:latin typeface="Times New Roman" pitchFamily="18" charset="0"/>
              </a:rPr>
              <a:t>Sn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Nb</a:t>
            </a:r>
            <a:r>
              <a:rPr lang="sk-SK" altLang="sk-SK" sz="2000" dirty="0" smtClean="0">
                <a:latin typeface="Times New Roman" pitchFamily="18" charset="0"/>
              </a:rPr>
              <a:t>, Ta, U,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04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210 minerálov, t.j. 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karbonátov sú v čistej forme bezfarebné, často sa sfarbujú v dôsledku porúch kryštálovej mriežky alebo prítomnosťou inklúzií iných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bežných karbonátov je 3 – 4,5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škály, hustota sa pohybuje v intervale cca 2,5 – 4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, majú dokonalú štiepateľnosť,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3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najväčšie množstvo karbonátov je na báze vápnika, vznikajú sedimentáciou organizmov, hlavne vo vodnom prostredí. Karbonáty sú tiež bežnou zložkou </a:t>
            </a:r>
            <a:r>
              <a:rPr lang="sk-SK" altLang="sk-SK" sz="2000" dirty="0" err="1" smtClean="0">
                <a:latin typeface="Times New Roman" pitchFamily="18" charset="0"/>
              </a:rPr>
              <a:t>hydrotermálnych</a:t>
            </a:r>
            <a:r>
              <a:rPr lang="sk-SK" altLang="sk-SK" sz="2000" dirty="0" smtClean="0">
                <a:latin typeface="Times New Roman" pitchFamily="18" charset="0"/>
              </a:rPr>
              <a:t> žíl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siderit je rudou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 (FeCO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rodochrozit</a:t>
            </a:r>
            <a:r>
              <a:rPr lang="sk-SK" altLang="sk-SK" sz="2000" dirty="0" smtClean="0">
                <a:latin typeface="Times New Roman" pitchFamily="18" charset="0"/>
              </a:rPr>
              <a:t> je rudou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 (MnCO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Železo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4,65 %                                 cca 80 mld. t. čistého kovu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2 mld. t. /rok                                               výroba železa a ocele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51920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Magnetit Fe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26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Praktické využitie týchto minerálov je v rudách, ktoré sa používajú na výrobu surového železa a ocele.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Fe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goethit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(limonit)  -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(OH)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chamozit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(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Fe,Mg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Al[AlSi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pic>
        <p:nvPicPr>
          <p:cNvPr id="22" name="Obrázok 21" descr="http://geologie.vsb.cz/loziska/suroviny/rudy/magnetit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ok 22" descr="http://geologie.vsb.cz/loziska/suroviny/rudy/hemat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15616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Hematit Fe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rázok 24" descr="http://geologie.vsb.cz/loziska/suroviny/rudy/siderit%2003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588224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Siderit FeCO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Príklad najkvalitnejších Fe rúd pre hutníctvo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76256" y="256490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smtClean="0">
                <a:latin typeface="Times New Roman" pitchFamily="18" charset="0"/>
              </a:rPr>
              <a:t>Fe ruda Brazília MBR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052735"/>
            <a:ext cx="6283751" cy="4053935"/>
          </a:xfrm>
          <a:prstGeom prst="rect">
            <a:avLst/>
          </a:prstGeom>
        </p:spPr>
      </p:pic>
      <p:pic>
        <p:nvPicPr>
          <p:cNvPr id="2050" name="Picture 2" descr="http://www.brazilbrand.com/images/iron_ore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873" y="1003266"/>
            <a:ext cx="21228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0" y="5130815"/>
            <a:ext cx="558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>
                <a:latin typeface="Times New Roman" pitchFamily="18" charset="0"/>
                <a:hlinkClick r:id="rId4"/>
              </a:rPr>
              <a:t>http://</a:t>
            </a:r>
            <a:r>
              <a:rPr lang="sk-SK" altLang="sk-SK" sz="1200" dirty="0" smtClean="0">
                <a:latin typeface="Times New Roman" pitchFamily="18" charset="0"/>
                <a:hlinkClick r:id="rId4"/>
              </a:rPr>
              <a:t>www.brazilbrand.com/brazil_miner_brazilian_exporter_iron_ore.htm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7632340" y="330441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876256" y="4221088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400" dirty="0" smtClean="0">
                <a:solidFill>
                  <a:srgbClr val="00CC00"/>
                </a:solidFill>
                <a:latin typeface="Times New Roman" pitchFamily="18" charset="0"/>
              </a:rPr>
              <a:t>minerál hematit (Fe</a:t>
            </a:r>
            <a:r>
              <a:rPr lang="sk-SK" altLang="sk-SK" sz="1400" baseline="-25000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r>
              <a:rPr lang="sk-SK" altLang="sk-SK" sz="1400" dirty="0" smtClean="0">
                <a:solidFill>
                  <a:srgbClr val="00CC00"/>
                </a:solidFill>
                <a:latin typeface="Times New Roman" pitchFamily="18" charset="0"/>
              </a:rPr>
              <a:t>O</a:t>
            </a:r>
            <a:r>
              <a:rPr lang="sk-SK" altLang="sk-SK" sz="1400" baseline="-25000" dirty="0" smtClean="0">
                <a:solidFill>
                  <a:srgbClr val="00CC00"/>
                </a:solidFill>
                <a:latin typeface="Times New Roman" pitchFamily="18" charset="0"/>
              </a:rPr>
              <a:t>3</a:t>
            </a:r>
            <a:r>
              <a:rPr lang="sk-SK" altLang="sk-SK" sz="14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14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4" name="Obrázok 13" descr="http://geologie.vsb.cz/loziska/suroviny/rudy/hematit%2002_resi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318" y="4725144"/>
            <a:ext cx="1487122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3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Hematitová ruda.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Jaroslav </a:t>
            </a:r>
            <a:r>
              <a:rPr lang="sk-SK" alt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Legemza</a:t>
            </a:r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Bc. - Hutníctvo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29408" y="5538718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Vale (Brazília)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Brazílska baňa Vale na hematitovú rudu. Má rozlohu 500 ha a hĺbku 120 m.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9154" name="Picture 2" descr="http://www.mining.com/wp-content/uploads/2014/11/vale-iron-ore-chief-abandons-ship-amid-price-cr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76" y="1628800"/>
            <a:ext cx="5715000" cy="3810000"/>
          </a:xfrm>
          <a:prstGeom prst="rect">
            <a:avLst/>
          </a:prstGeom>
          <a:noFill/>
        </p:spPr>
      </p:pic>
      <p:pic>
        <p:nvPicPr>
          <p:cNvPr id="9" name="Obrázok 8" descr="http://geologie.vsb.cz/loziska/suroviny/rudy/hematit%2002_resize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010446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091273" y="323446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24287</TotalTime>
  <Words>2162</Words>
  <Application>Microsoft Office PowerPoint</Application>
  <PresentationFormat>Prezentácia na obrazovke (4:3)</PresentationFormat>
  <Paragraphs>549</Paragraphs>
  <Slides>38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851</cp:revision>
  <dcterms:created xsi:type="dcterms:W3CDTF">2005-04-07T08:10:10Z</dcterms:created>
  <dcterms:modified xsi:type="dcterms:W3CDTF">2019-11-26T09:10:41Z</dcterms:modified>
</cp:coreProperties>
</file>