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412" r:id="rId3"/>
    <p:sldId id="423" r:id="rId4"/>
    <p:sldId id="460" r:id="rId5"/>
    <p:sldId id="457" r:id="rId6"/>
    <p:sldId id="465" r:id="rId7"/>
    <p:sldId id="450" r:id="rId8"/>
    <p:sldId id="418" r:id="rId9"/>
    <p:sldId id="429" r:id="rId10"/>
    <p:sldId id="430" r:id="rId11"/>
    <p:sldId id="431" r:id="rId12"/>
    <p:sldId id="461" r:id="rId13"/>
    <p:sldId id="462" r:id="rId14"/>
    <p:sldId id="432" r:id="rId15"/>
    <p:sldId id="433" r:id="rId16"/>
    <p:sldId id="434" r:id="rId17"/>
    <p:sldId id="435" r:id="rId18"/>
    <p:sldId id="436" r:id="rId19"/>
    <p:sldId id="437" r:id="rId20"/>
    <p:sldId id="451" r:id="rId21"/>
    <p:sldId id="452" r:id="rId22"/>
    <p:sldId id="438" r:id="rId23"/>
    <p:sldId id="439" r:id="rId24"/>
    <p:sldId id="440" r:id="rId25"/>
    <p:sldId id="463" r:id="rId26"/>
    <p:sldId id="464" r:id="rId27"/>
    <p:sldId id="441" r:id="rId28"/>
    <p:sldId id="442" r:id="rId29"/>
    <p:sldId id="443" r:id="rId30"/>
    <p:sldId id="468" r:id="rId31"/>
    <p:sldId id="467" r:id="rId32"/>
    <p:sldId id="447" r:id="rId33"/>
    <p:sldId id="448" r:id="rId34"/>
    <p:sldId id="449" r:id="rId35"/>
    <p:sldId id="469" r:id="rId36"/>
    <p:sldId id="470" r:id="rId37"/>
    <p:sldId id="444" r:id="rId38"/>
    <p:sldId id="445" r:id="rId39"/>
    <p:sldId id="446" r:id="rId40"/>
    <p:sldId id="347" r:id="rId41"/>
  </p:sldIdLst>
  <p:sldSz cx="9144000" cy="6858000" type="screen4x3"/>
  <p:notesSz cx="6858000" cy="994568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0000FF"/>
    <a:srgbClr val="3A2ED2"/>
    <a:srgbClr val="008000"/>
    <a:srgbClr val="FFFFCC"/>
    <a:srgbClr val="FFFFFF"/>
    <a:srgbClr val="E80616"/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2240" autoAdjust="0"/>
  </p:normalViewPr>
  <p:slideViewPr>
    <p:cSldViewPr>
      <p:cViewPr varScale="1">
        <p:scale>
          <a:sx n="67" d="100"/>
          <a:sy n="67" d="100"/>
        </p:scale>
        <p:origin x="-143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02" y="-84"/>
      </p:cViewPr>
      <p:guideLst>
        <p:guide orient="horz" pos="313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301346-AEA0-49D2-956A-D181BB5D5748}" type="datetimeFigureOut">
              <a:rPr lang="sk-SK"/>
              <a:pPr>
                <a:defRPr/>
              </a:pPr>
              <a:t>1. 12. 2019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7D5D3-2993-4A8E-8EED-DE8ABF0A003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98451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2E37F-5228-411A-BC19-5703D9E0DA7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1DD1A-1CCD-4598-BA0A-DAB446DF9AC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E8E5-673C-4834-BE8F-778C01FF28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A526-90AF-48FF-8CE1-F4A6E1599A0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CB973-BADF-4EA1-89A1-3207A18F85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64C3-4CDD-49A2-9400-BFFFC3F7CDA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84C73-2DD3-4C15-BA72-DD78BE773D9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4E8A-6898-4633-970D-B758B052BE6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FDD9-08B4-4B84-BB17-8C9C361515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A10F-615A-483C-B82B-01DF2FF7783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B521B-A871-4963-830D-E3380E1ED08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75D1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styly předlohy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Třetí úroveň</a:t>
            </a:r>
          </a:p>
          <a:p>
            <a:pPr lvl="3"/>
            <a:r>
              <a:rPr lang="sk-SK" altLang="sk-SK" smtClean="0"/>
              <a:t>Čtvrtá úroveň</a:t>
            </a:r>
          </a:p>
          <a:p>
            <a:pPr lvl="4"/>
            <a:r>
              <a:rPr lang="sk-SK" altLang="sk-SK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020BC2-616C-4DB1-94EC-8EAED6001E0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SmiFiBfN5RQ" TargetMode="External"/><Relationship Id="rId5" Type="http://schemas.openxmlformats.org/officeDocument/2006/relationships/hyperlink" Target="https://www.youtube.com/watch?v=KBPv2p7T1wo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WiX6g0H2F8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" TargetMode="External"/><Relationship Id="rId2" Type="http://schemas.openxmlformats.org/officeDocument/2006/relationships/hyperlink" Target="http://www.irock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s.wikipedia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6Mxak7sqr0&amp;list=PLs5wfe6fpmK2N75jWq2vrwDBF8i5imCPP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 smtClean="0">
              <a:solidFill>
                <a:schemeClr val="bg1"/>
              </a:solidFill>
            </a:endParaRPr>
          </a:p>
          <a:p>
            <a:pPr algn="ctr"/>
            <a:endParaRPr lang="sk-SK" altLang="sk-SK" sz="100" b="1" dirty="0" smtClean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-27384"/>
            <a:ext cx="9144000" cy="1500188"/>
          </a:xfrm>
          <a:prstGeom prst="rect">
            <a:avLst/>
          </a:prstGeom>
          <a:solidFill>
            <a:srgbClr val="00B050">
              <a:alpha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 smtClean="0">
              <a:solidFill>
                <a:srgbClr val="FFFFFF"/>
              </a:solidFill>
            </a:endParaRPr>
          </a:p>
          <a:p>
            <a:pPr algn="ctr"/>
            <a:endParaRPr lang="sk-SK" altLang="sk-SK" sz="2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Nerastné suroviny 11</a:t>
            </a:r>
          </a:p>
          <a:p>
            <a:pPr algn="ctr"/>
            <a:endParaRPr lang="sk-SK" altLang="sk-SK" sz="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Charakteristika najdôležitejších minerálov a rúd na báze neželezných kovov </a:t>
            </a:r>
          </a:p>
          <a:p>
            <a:pPr algn="ctr"/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V).</a:t>
            </a:r>
            <a:endParaRPr lang="sk-SK" altLang="sk-SK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21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21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90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algn="ctr"/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Bauxit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4801778"/>
              </p:ext>
            </p:extLst>
          </p:nvPr>
        </p:nvGraphicFramePr>
        <p:xfrm>
          <a:off x="216024" y="669801"/>
          <a:ext cx="8748464" cy="5389777"/>
        </p:xfrm>
        <a:graphic>
          <a:graphicData uri="http://schemas.openxmlformats.org/drawingml/2006/table">
            <a:tbl>
              <a:tblPr/>
              <a:tblGrid>
                <a:gridCol w="2270347"/>
                <a:gridCol w="3835877"/>
                <a:gridCol w="2642240"/>
              </a:tblGrid>
              <a:tr h="695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29245" marR="2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Bauxit</a:t>
                      </a:r>
                    </a:p>
                  </a:txBody>
                  <a:tcPr marL="29245" marR="2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245" marR="2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29245" marR="2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AlO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(OH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 </a:t>
                      </a:r>
                      <a:r>
                        <a:rPr lang="sk-SK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resp.  Al</a:t>
                      </a:r>
                      <a:r>
                        <a:rPr lang="sk-SK" sz="1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sk-SK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sk-SK" sz="1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sk-SK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.2H</a:t>
                      </a:r>
                      <a:r>
                        <a:rPr lang="sk-SK" sz="1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sk-SK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 + </a:t>
                      </a:r>
                      <a:r>
                        <a:rPr lang="sk-SK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FeO</a:t>
                      </a:r>
                      <a:r>
                        <a:rPr lang="sk-SK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(OH)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9245" marR="2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097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29245" marR="2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Bauxit je usadená hornina, pozostávajúca zo zmesi minerálov hliníka (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böhmit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diaspor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gibbsit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), železa (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goethit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hematit) a ílových minerálov (kaolinit). Je to hlavná ruda hliníka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Bauxit obsahuje okolo 50 % Al</a:t>
                      </a:r>
                      <a:r>
                        <a:rPr lang="sk-SK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</a:t>
                      </a:r>
                      <a:r>
                        <a:rPr lang="sk-SK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Tvrdosť je 2, lesk má matný, zrnitý. Vryp je biely, červený, alebo hnedý, hustotu má 2,3 - 2,7 g/cm³.</a:t>
                      </a:r>
                    </a:p>
                  </a:txBody>
                  <a:tcPr marL="29245" marR="2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097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29245" marR="2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Bauxit vzniká pri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zvetrávaní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hornín s vysokým obsahom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hliníka,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väčšinou v tropických podmienkach, kde silné zrážky vylúhujú z hornín kremičitany a zanechávajú tam minerály hliníka/železa. </a:t>
                      </a:r>
                    </a:p>
                  </a:txBody>
                  <a:tcPr marL="29245" marR="2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189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29245" marR="2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>
                          <a:latin typeface="Times New Roman"/>
                          <a:ea typeface="Times New Roman"/>
                        </a:rPr>
                        <a:t>Vo svete - Veľké ložiská bauxitu má Austrália, Brazília, Čína, India, Jamajka. V Česku sa vyskytuje v okolí Rychnova nad Kněžnou.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>
                          <a:latin typeface="Times New Roman"/>
                          <a:ea typeface="Times New Roman"/>
                        </a:rPr>
                        <a:t>Na Slovensku sa vyskytuje v malých, ekonomicky nevýznamných ložiskách pri Mojtíne, kde je zachovaný v kriedovo-paleogénnych krasových výplniach.</a:t>
                      </a:r>
                    </a:p>
                  </a:txBody>
                  <a:tcPr marL="29245" marR="29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578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29245" marR="2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Bauxit je najdôležitejšia priemyselná ruda pre získanie hliníka, ktorý má široké uplatnenie od výroby obalov až po letecký priemysel. </a:t>
                      </a:r>
                    </a:p>
                  </a:txBody>
                  <a:tcPr marL="29245" marR="2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7" name="Obrázok 13" descr="http://geologie.vsb.cz/loziska/suroviny/rudy/bauxit%2001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0160" y="656776"/>
            <a:ext cx="1010232" cy="7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Bauxit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923928" y="4509120"/>
            <a:ext cx="1728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400" dirty="0" err="1" smtClean="0">
                <a:solidFill>
                  <a:srgbClr val="00CC00"/>
                </a:solidFill>
                <a:latin typeface="Times New Roman"/>
                <a:ea typeface="Calibri"/>
              </a:rPr>
              <a:t>AlO</a:t>
            </a: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(OH)</a:t>
            </a:r>
            <a:endParaRPr lang="sk-SK" sz="2400" dirty="0">
              <a:solidFill>
                <a:srgbClr val="00CC00"/>
              </a:solidFill>
              <a:latin typeface="Times New Roman"/>
              <a:ea typeface="Calibri"/>
            </a:endParaRPr>
          </a:p>
        </p:txBody>
      </p:sp>
      <p:pic>
        <p:nvPicPr>
          <p:cNvPr id="9" name="Obrázok 13" descr="http://geologie.vsb.cz/loziska/suroviny/rudy/bauxit%2001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7072"/>
            <a:ext cx="3848503" cy="2880000"/>
          </a:xfrm>
          <a:prstGeom prst="rect">
            <a:avLst/>
          </a:prstGeom>
          <a:noFill/>
        </p:spPr>
      </p:pic>
      <p:pic>
        <p:nvPicPr>
          <p:cNvPr id="15" name="Obrázok 14" descr="https://upload.wikimedia.org/wikipedia/commons/5/54/Mineraly.sk_-_bauxit.jpg"/>
          <p:cNvPicPr>
            <a:picLocks noChangeAspect="1"/>
          </p:cNvPicPr>
          <p:nvPr/>
        </p:nvPicPr>
        <p:blipFill>
          <a:blip r:embed="rId3" cstate="print"/>
          <a:srcRect l="13211" r="9733"/>
          <a:stretch>
            <a:fillRect/>
          </a:stretch>
        </p:blipFill>
        <p:spPr bwMode="auto">
          <a:xfrm>
            <a:off x="4860032" y="1196752"/>
            <a:ext cx="377991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Meď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celkový obsah v zemskej kôre                                 svetové zásoby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 cca 55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ppm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rádovo desiatky mil. t. čistého kovu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svetová ťažba rúd                                                             použitie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cca stovky tis. t. /rok                                výroba medi a medených zliatin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" name="Šípka dolu 19"/>
          <p:cNvSpPr/>
          <p:nvPr/>
        </p:nvSpPr>
        <p:spPr>
          <a:xfrm>
            <a:off x="2627784" y="1844824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19"/>
          <p:cNvSpPr/>
          <p:nvPr/>
        </p:nvSpPr>
        <p:spPr>
          <a:xfrm>
            <a:off x="6372200" y="1772816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Šípka dolu 19"/>
          <p:cNvSpPr/>
          <p:nvPr/>
        </p:nvSpPr>
        <p:spPr>
          <a:xfrm>
            <a:off x="1619672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9"/>
          <p:cNvSpPr/>
          <p:nvPr/>
        </p:nvSpPr>
        <p:spPr>
          <a:xfrm>
            <a:off x="6372200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Minerály na báze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Šípka dolu 19"/>
          <p:cNvSpPr/>
          <p:nvPr/>
        </p:nvSpPr>
        <p:spPr>
          <a:xfrm>
            <a:off x="4368558" y="2708920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779912" y="2204864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Chalkopyrit CuFeS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Obrázok 16" descr="http://geologie.vsb.cz/loziska/suroviny/rudy/chalkopyrit%2002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764864"/>
            <a:ext cx="19188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07504" y="3284984"/>
            <a:ext cx="8964488" cy="31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Praktické využitie týchto minerálov je v rudách, ktoré sa používajú na výrobu  medi a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Cu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zliatin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 Ďalšie minerály na báze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Cu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: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kuprit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-  Cu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chalkozín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– Cu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400" baseline="-25000" dirty="0">
              <a:latin typeface="Times New Roman" pitchFamily="18" charset="0"/>
            </a:endParaRPr>
          </a:p>
        </p:txBody>
      </p:sp>
      <p:pic>
        <p:nvPicPr>
          <p:cNvPr id="53250" name="Picture 2" descr="http://geologie.vsb.cz/loziska/suroviny/rudy/m%C4%9B%C4%8F%2001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1920000" cy="1440000"/>
          </a:xfrm>
          <a:prstGeom prst="rect">
            <a:avLst/>
          </a:prstGeom>
          <a:noFill/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971600" y="2204864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Rýdza meď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Cu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Obrázok 19" descr="http://geologie.vsb.cz/loziska/suroviny/rudy/malachit%2003_re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764704"/>
            <a:ext cx="19188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372200" y="2204864"/>
            <a:ext cx="252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Malachit Cu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)(OH)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427984" y="5157192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https://www.youtube.com/watch?v=KBPv2p7T1wo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427984" y="5610726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https://www.youtube.com/watch?v=SmiFiBfN5RQ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Chalkopyrit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 l="8189" r="15328"/>
          <a:stretch>
            <a:fillRect/>
          </a:stretch>
        </p:blipFill>
        <p:spPr bwMode="auto">
          <a:xfrm>
            <a:off x="505082" y="1124744"/>
            <a:ext cx="8099366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Chalkopyrit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4133131"/>
              </p:ext>
            </p:extLst>
          </p:nvPr>
        </p:nvGraphicFramePr>
        <p:xfrm>
          <a:off x="72008" y="692697"/>
          <a:ext cx="8964488" cy="5479768"/>
        </p:xfrm>
        <a:graphic>
          <a:graphicData uri="http://schemas.openxmlformats.org/drawingml/2006/table">
            <a:tbl>
              <a:tblPr/>
              <a:tblGrid>
                <a:gridCol w="2326407"/>
                <a:gridCol w="3930597"/>
                <a:gridCol w="2707484"/>
              </a:tblGrid>
              <a:tr h="579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26388" marR="26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Chalkopyrit</a:t>
                      </a:r>
                    </a:p>
                  </a:txBody>
                  <a:tcPr marL="26388" marR="26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6388" marR="26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26388" marR="26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CuFeS</a:t>
                      </a:r>
                      <a:r>
                        <a:rPr lang="sk-SK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6388" marR="26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236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26388" marR="26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Chalkopyrit vytvára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pseudotetraédrické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kryštály s ryhovanými a zväčša aj so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zdvojčatenými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plochami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Má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mosadznožlté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sfarbenie často s nábehovými farbami, a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zelenočierny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vryp. Je to nepriehľadný minerál s kovovým leskom. Tvrdosť 3,5–4 a  hustota je 4,2–4,3 g/cm³. Pri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rozpušťaní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v koncentrovanej HNO</a:t>
                      </a:r>
                      <a:r>
                        <a:rPr lang="sk-SK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vzniká zelený roztok.</a:t>
                      </a:r>
                    </a:p>
                  </a:txBody>
                  <a:tcPr marL="26388" marR="26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927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26388" marR="26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Tento minerál patrí k najdôležitejším medeným rudám. Vzniká na rudných ložiskách sírnikov, prevažne na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hydrotermálnych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žilách. Vyskytuje sa často s pyritom, galenitom,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tetraedritom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kremeňom aj kalcitom. </a:t>
                      </a:r>
                    </a:p>
                  </a:txBody>
                  <a:tcPr marL="26388" marR="26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840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26388" marR="26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Slovensko - Banská Štiavnica,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Špania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Dolina,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Ľubietová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Smolník,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Mlynky,</a:t>
                      </a:r>
                      <a:endParaRPr lang="sk-SK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Veľká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Británia –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Cornwall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Španielsko – Rio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Tinto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Kanada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Sudbury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USA – Montana,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Maine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Arizona.</a:t>
                      </a:r>
                    </a:p>
                  </a:txBody>
                  <a:tcPr marL="26388" marR="26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35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26388" marR="26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Chalkopyrit predstavuje najvýznamnejší zdroj medi.</a:t>
                      </a:r>
                    </a:p>
                  </a:txBody>
                  <a:tcPr marL="26388" marR="26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5" name="Obrázok 37" descr="http://geologie.vsb.cz/loziska/suroviny/rudy/chalkopyrit%2002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6706" y="620688"/>
            <a:ext cx="953686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Chalkopyrit</a:t>
            </a:r>
            <a:endParaRPr lang="sk-SK" altLang="sk-SK" sz="90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algn="ctr"/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995936" y="4509120"/>
            <a:ext cx="1224136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CuFeS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2</a:t>
            </a:r>
            <a:endParaRPr lang="sk-SK" sz="2400" dirty="0">
              <a:solidFill>
                <a:srgbClr val="00CC00"/>
              </a:solidFill>
              <a:latin typeface="Times New Roman"/>
              <a:ea typeface="Calibri"/>
            </a:endParaRPr>
          </a:p>
        </p:txBody>
      </p:sp>
      <p:pic>
        <p:nvPicPr>
          <p:cNvPr id="13" name="Obrázok 37" descr="http://geologie.vsb.cz/loziska/suroviny/rudy/chalkopyrit%2002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5064"/>
            <a:ext cx="3814744" cy="2880000"/>
          </a:xfrm>
          <a:prstGeom prst="rect">
            <a:avLst/>
          </a:prstGeom>
          <a:noFill/>
        </p:spPr>
      </p:pic>
      <p:pic>
        <p:nvPicPr>
          <p:cNvPr id="16" name="Obrázok 15" descr="http://geologie.vsb.cz/loziska/suroviny/rudy/chalkopyrit%2001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5064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Malachit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l="7170" r="15328"/>
          <a:stretch>
            <a:fillRect/>
          </a:stretch>
        </p:blipFill>
        <p:spPr bwMode="auto">
          <a:xfrm>
            <a:off x="469098" y="1052736"/>
            <a:ext cx="8207358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Malachit</a:t>
            </a:r>
            <a:endParaRPr lang="sk-SK" altLang="sk-SK" sz="90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algn="ctr"/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107504" y="692695"/>
          <a:ext cx="8964488" cy="5380990"/>
        </p:xfrm>
        <a:graphic>
          <a:graphicData uri="http://schemas.openxmlformats.org/drawingml/2006/table">
            <a:tbl>
              <a:tblPr/>
              <a:tblGrid>
                <a:gridCol w="2326406"/>
                <a:gridCol w="3930597"/>
                <a:gridCol w="2707485"/>
              </a:tblGrid>
              <a:tr h="825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31608" marR="31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Malachit</a:t>
                      </a:r>
                    </a:p>
                  </a:txBody>
                  <a:tcPr marL="31608" marR="31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608" marR="31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31608" marR="31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Cu</a:t>
                      </a:r>
                      <a:r>
                        <a:rPr lang="sk-SK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(CO</a:t>
                      </a:r>
                      <a:r>
                        <a:rPr lang="sk-SK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)(OH)</a:t>
                      </a:r>
                      <a:r>
                        <a:rPr lang="sk-SK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608" marR="31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519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31608" marR="31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Tento minerál vytvára len zriedkavo ihlicovité alebo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prizmatické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kryštály, väčšinou sa vyskytuje vo forme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vrstevnatej štruktúry. Má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sýtozelenú farbu a bledozelený vryp. Býva priehľadný až nepriehľadný a jeho kryštálové plochy sa vyznačujú skleným až diamantovým leskom. Vláknité agregáty majú hodvábny lesk. Tvrdosť má 3,5-4, hustota je 3,6-4 kg.dm</a:t>
                      </a:r>
                      <a:r>
                        <a:rPr lang="sk-SK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−3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31608" marR="31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859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31608" marR="31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Tvorí sa v alternačných a oxidačných oblastiach medných ložísk, často so sekundárnymi minerálmi vrátane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azuritu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kde vzniká priamo z roztokov. </a:t>
                      </a:r>
                    </a:p>
                  </a:txBody>
                  <a:tcPr marL="31608" marR="31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165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31608" marR="31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Na Slovensku -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Ľubietová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Medzev (Lucia baňa - ložisko, Mníšek nad Hnilcom, Poniky (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Farbište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- ložisko),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Špania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Dolina,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Vo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svete - Rusko (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Ural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), Demokratická republika Kongo, Namíbia, Mexiko, Wales, Arizona (USA).</a:t>
                      </a:r>
                    </a:p>
                  </a:txBody>
                  <a:tcPr marL="31608" marR="31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19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31608" marR="31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 minulosti sa používal na dekoratívne účely a ako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šperkarský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kameň. </a:t>
                      </a:r>
                    </a:p>
                  </a:txBody>
                  <a:tcPr marL="31608" marR="31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553" name="Obrázok 25" descr="http://geologie.vsb.cz/loziska/suroviny/rudy/malachit%2003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3346" y="692696"/>
            <a:ext cx="1049054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Malachit</a:t>
            </a:r>
            <a:endParaRPr lang="sk-SK" altLang="sk-SK" sz="900" dirty="0" smtClean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563888" y="4509120"/>
            <a:ext cx="2376264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 Cu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2</a:t>
            </a: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(CO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3</a:t>
            </a: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)(OH)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2</a:t>
            </a:r>
            <a:endParaRPr lang="sk-SK" sz="2400" dirty="0">
              <a:solidFill>
                <a:srgbClr val="00CC00"/>
              </a:solidFill>
              <a:latin typeface="Times New Roman"/>
              <a:ea typeface="Calibri"/>
            </a:endParaRPr>
          </a:p>
        </p:txBody>
      </p:sp>
      <p:pic>
        <p:nvPicPr>
          <p:cNvPr id="9" name="Obrázok 25" descr="http://geologie.vsb.cz/loziska/suroviny/rudy/malachit%2003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7072"/>
            <a:ext cx="3814742" cy="2880000"/>
          </a:xfrm>
          <a:prstGeom prst="rect">
            <a:avLst/>
          </a:prstGeom>
          <a:noFill/>
        </p:spPr>
      </p:pic>
      <p:pic>
        <p:nvPicPr>
          <p:cNvPr id="13" name="Obrázok 12" descr="http://geologie.vsb.cz/loziska/suroviny/rudy/malachit%2002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7072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Rudné suroviny na báze neželezných kovov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názov ruda označuje každú nerastnú surovinu, z ktorej je možné získať kov,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medzi minerály a rudy na báze neželezných kovov zaraďujeme tie,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ktoré majú majoritnú koncentráciu prvkov ako napr. Al, Cu, Zn, Pb, Sn, Ni, V.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://www.statesymbolsusa.org/sites/statesymbolsusa.org/files/Hemat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909" y="1988840"/>
            <a:ext cx="2364963" cy="1800000"/>
          </a:xfrm>
          <a:prstGeom prst="rect">
            <a:avLst/>
          </a:prstGeom>
          <a:noFill/>
        </p:spPr>
      </p:pic>
      <p:sp>
        <p:nvSpPr>
          <p:cNvPr id="8" name="Šípka dolu 7"/>
          <p:cNvSpPr/>
          <p:nvPr/>
        </p:nvSpPr>
        <p:spPr>
          <a:xfrm rot="16200000">
            <a:off x="4468837" y="2457747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33798" name="Picture 6" descr="http://www.steelpipechn.com/gavin/uploads/allimg/111229/1-111229101100V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352" y="1989040"/>
            <a:ext cx="1800000" cy="1800000"/>
          </a:xfrm>
          <a:prstGeom prst="rect">
            <a:avLst/>
          </a:prstGeom>
          <a:noFill/>
        </p:spPr>
      </p:pic>
      <p:sp>
        <p:nvSpPr>
          <p:cNvPr id="13" name="Šípka dolu 19"/>
          <p:cNvSpPr/>
          <p:nvPr/>
        </p:nvSpPr>
        <p:spPr>
          <a:xfrm>
            <a:off x="3779912" y="4725144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Zinok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celkový obsah v zemskej kôre                                 svetové zásoby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rádovo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ppm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cca stovky tis. t. čistého kovu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svetová ťažba rúd                                                             použitie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cca desiatky tis. t. /rok                                          výroba kovového zinku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" name="Šípka dolu 19"/>
          <p:cNvSpPr/>
          <p:nvPr/>
        </p:nvSpPr>
        <p:spPr>
          <a:xfrm>
            <a:off x="2627784" y="1844824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19"/>
          <p:cNvSpPr/>
          <p:nvPr/>
        </p:nvSpPr>
        <p:spPr>
          <a:xfrm>
            <a:off x="6372200" y="1772816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Šípka dolu 19"/>
          <p:cNvSpPr/>
          <p:nvPr/>
        </p:nvSpPr>
        <p:spPr>
          <a:xfrm>
            <a:off x="1619672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9"/>
          <p:cNvSpPr/>
          <p:nvPr/>
        </p:nvSpPr>
        <p:spPr>
          <a:xfrm>
            <a:off x="6372200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Minerály na báze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Šípka dolu 19"/>
          <p:cNvSpPr/>
          <p:nvPr/>
        </p:nvSpPr>
        <p:spPr>
          <a:xfrm>
            <a:off x="4368558" y="2708920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7504" y="3284984"/>
            <a:ext cx="8964488" cy="31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 Praktické využitie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tohoto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minerálu je v rude, ktorá sa používa na výrobu kovového  zinku.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 Ďalšie minerály na báze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Zn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: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smithsonit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- ZnCO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sk-SK" alt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zinkit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– ZnCO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400" baseline="-25000" dirty="0">
              <a:latin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043608" y="2204864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Sfalerit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Obrázok 12" descr="http://geologie.vsb.cz/loziska/suroviny/rudy/sfalerit%2002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19188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427984" y="5610726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https://www.youtube.com/watch?v=3WiX6g0H2F8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Sfalerit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10229" r="15328"/>
          <a:stretch>
            <a:fillRect/>
          </a:stretch>
        </p:blipFill>
        <p:spPr bwMode="auto">
          <a:xfrm>
            <a:off x="683568" y="1124744"/>
            <a:ext cx="7883386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Sfalerit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13" name="Tabuľka 12"/>
          <p:cNvGraphicFramePr>
            <a:graphicFrameLocks noGrp="1"/>
          </p:cNvGraphicFramePr>
          <p:nvPr/>
        </p:nvGraphicFramePr>
        <p:xfrm>
          <a:off x="107504" y="692696"/>
          <a:ext cx="8964487" cy="5461376"/>
        </p:xfrm>
        <a:graphic>
          <a:graphicData uri="http://schemas.openxmlformats.org/drawingml/2006/table">
            <a:tbl>
              <a:tblPr/>
              <a:tblGrid>
                <a:gridCol w="2326407"/>
                <a:gridCol w="3930596"/>
                <a:gridCol w="2707484"/>
              </a:tblGrid>
              <a:tr h="82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32821" marR="32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Sfalerit</a:t>
                      </a:r>
                    </a:p>
                  </a:txBody>
                  <a:tcPr marL="32821" marR="32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821" marR="32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32821" marR="32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ZnS</a:t>
                      </a:r>
                    </a:p>
                  </a:txBody>
                  <a:tcPr marL="32821" marR="32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554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32821" marR="32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Sfalerit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tvorí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tetraedrické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kryštály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niekedy so zaoblenými plochami. Tento minerál často tvorí žilky,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vtrúseniny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alebo zrnité a celistvé agregáty. Jeho farba sa pohybuje od čiernej, hnedej, žltej až červenej, po zelenú, sivú a bielu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Vryp máva tmavohnedý až bezfarebný. Býva priehľadný až nepriehľadný, má mastný až diamantový lesk. Tvrdosť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je 3,5-4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hustotu má 3,9-4,2 kg.dm</a:t>
                      </a:r>
                      <a:r>
                        <a:rPr lang="sk-SK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−3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lom je nepravidelný.</a:t>
                      </a:r>
                    </a:p>
                  </a:txBody>
                  <a:tcPr marL="32821" marR="32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932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32821" marR="32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Vzniká na hydrotermálnych rudných žilách najmä spolu s galenitom, chalkopyritom a pyritom, ale pôvod môže mať aj magmatický, pegmatiticko-pneumatolytický a sedimentárny.</a:t>
                      </a:r>
                    </a:p>
                  </a:txBody>
                  <a:tcPr marL="32821" marR="32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080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32821" marR="32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Na Slovensku - Banská Štiavnica, Pezinok, Jasenie, Rožňava, Švedlár,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Vaľkovňa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Nemecko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Altenberg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u Aachenu,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Freiberg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Bensberg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Rakúsko -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Binnental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32821" marR="3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21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32821" marR="32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Dôležitá ruda zinku, svetlo zafarbené a priehľadné až priesvitné odrody sa používajú ako drahé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kamene.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821" marR="32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1" name="Obrázok 10" descr="http://geologie.vsb.cz/loziska/suroviny/rudy/sfalerit%2002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4062" y="764792"/>
            <a:ext cx="1058338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Sfalerit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139952" y="4509120"/>
            <a:ext cx="1224136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400" dirty="0" err="1" smtClean="0">
                <a:solidFill>
                  <a:srgbClr val="00CC00"/>
                </a:solidFill>
                <a:latin typeface="Times New Roman"/>
                <a:ea typeface="Calibri"/>
              </a:rPr>
              <a:t>ZnS</a:t>
            </a:r>
            <a:endParaRPr lang="sk-SK" sz="2400" dirty="0">
              <a:solidFill>
                <a:srgbClr val="00CC00"/>
              </a:solidFill>
              <a:latin typeface="Times New Roman"/>
              <a:ea typeface="Calibri"/>
            </a:endParaRPr>
          </a:p>
        </p:txBody>
      </p:sp>
      <p:pic>
        <p:nvPicPr>
          <p:cNvPr id="9" name="Obrázok 10" descr="http://geologie.vsb.cz/loziska/suroviny/rudy/sfalerit%2002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848502" cy="2880000"/>
          </a:xfrm>
          <a:prstGeom prst="rect">
            <a:avLst/>
          </a:prstGeom>
          <a:noFill/>
        </p:spPr>
      </p:pic>
      <p:pic>
        <p:nvPicPr>
          <p:cNvPr id="16" name="Obrázok 15" descr="http://geologie.vsb.cz/loziska/suroviny/rudy/sfalerit%2001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5064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Olovo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celkový obsah v zemskej kôre                                 svetové zásoby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rádovo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ppm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cca stovky tis. t. čistého kovu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svetová ťažba rúd                                                             použitie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cca desiatky tis. t. /rok                                          výroba olovnatých zlúčenín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" name="Šípka dolu 19"/>
          <p:cNvSpPr/>
          <p:nvPr/>
        </p:nvSpPr>
        <p:spPr>
          <a:xfrm>
            <a:off x="2627784" y="1844824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19"/>
          <p:cNvSpPr/>
          <p:nvPr/>
        </p:nvSpPr>
        <p:spPr>
          <a:xfrm>
            <a:off x="6372200" y="1772816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Šípka dolu 19"/>
          <p:cNvSpPr/>
          <p:nvPr/>
        </p:nvSpPr>
        <p:spPr>
          <a:xfrm>
            <a:off x="1619672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9"/>
          <p:cNvSpPr/>
          <p:nvPr/>
        </p:nvSpPr>
        <p:spPr>
          <a:xfrm>
            <a:off x="6372200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Minerály na báze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Šípka dolu 19"/>
          <p:cNvSpPr/>
          <p:nvPr/>
        </p:nvSpPr>
        <p:spPr>
          <a:xfrm>
            <a:off x="4368558" y="2708920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7504" y="3284984"/>
            <a:ext cx="8964488" cy="294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 Praktické využitie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tohoto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minerálu je v rude, ktorá sa používa na výrobu  olova a olovnatých zlúčenín.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 Ďalšie minerály na báze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Pb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: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ceruzit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- PbCO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sk-SK" alt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400" baseline="-25000" dirty="0">
              <a:latin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043608" y="2204864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Galenit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PbS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rázok 13" descr="http://geologie.vsb.cz/loziska/suroviny/rudy/galenit%2002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864"/>
            <a:ext cx="19188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Galenit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 l="9209" r="15328"/>
          <a:stretch>
            <a:fillRect/>
          </a:stretch>
        </p:blipFill>
        <p:spPr bwMode="auto">
          <a:xfrm>
            <a:off x="539552" y="1124744"/>
            <a:ext cx="7991378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Galenit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72009" y="692695"/>
          <a:ext cx="8964487" cy="5232664"/>
        </p:xfrm>
        <a:graphic>
          <a:graphicData uri="http://schemas.openxmlformats.org/drawingml/2006/table">
            <a:tbl>
              <a:tblPr/>
              <a:tblGrid>
                <a:gridCol w="2326407"/>
                <a:gridCol w="3930595"/>
                <a:gridCol w="2707485"/>
              </a:tblGrid>
              <a:tr h="607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33393" marR="3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Galenit</a:t>
                      </a:r>
                    </a:p>
                  </a:txBody>
                  <a:tcPr marL="33393" marR="3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3393" marR="3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33393" marR="3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PbS</a:t>
                      </a:r>
                    </a:p>
                  </a:txBody>
                  <a:tcPr marL="33393" marR="3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126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33393" marR="3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Galenitové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kryštály majú tvar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kociek a </a:t>
                      </a: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oktaédrov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Tento hojný rudný minerál sa však vyskytuje aj vo forme zrnitej, vláknitej, prípadne vo forme zrnitej masy. Jeho farba aj vryp sú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olovenosivé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je nepriehľadný a má kovový lesk. Tvrdosť má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2,5,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hustota	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je 7,2-7,6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kg.dm</a:t>
                      </a:r>
                      <a:r>
                        <a:rPr lang="sk-SK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−3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33393" marR="3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836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33393" marR="3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Vzniká na hydrotermálnych žilách pri prenikaní horúcich roztokov do vyšších vrstiev zemskej kôry. Môže sa vyskytovať spolu s ďalšími minerálmi, napríklad s kremeňom, kalcitom, chalkopyritom a sfaleritom.</a:t>
                      </a:r>
                    </a:p>
                  </a:txBody>
                  <a:tcPr marL="33393" marR="3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974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33393" marR="3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>
                          <a:latin typeface="Times New Roman"/>
                          <a:ea typeface="Times New Roman"/>
                        </a:rPr>
                        <a:t>Slovensko - Banská Štiavnica, Ochtiná, Poniky, Pukanec, Zlatá Baňa,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>
                          <a:latin typeface="Times New Roman"/>
                          <a:ea typeface="Times New Roman"/>
                        </a:rPr>
                        <a:t>Česko - Příbram, Harrachov, Kladno, Bečkov,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>
                          <a:latin typeface="Times New Roman"/>
                          <a:ea typeface="Times New Roman"/>
                        </a:rPr>
                        <a:t>USA - Joplin (Missouri) a Picher (Oklahoma).</a:t>
                      </a:r>
                    </a:p>
                  </a:txBody>
                  <a:tcPr marL="33393" marR="33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952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33393" marR="3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Je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najdôležitejšou 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rudou olova a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striebra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</a:p>
                  </a:txBody>
                  <a:tcPr marL="33393" marR="3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89" name="Obrázok 1" descr="http://geologie.vsb.cz/loziska/suroviny/rudy/galenit%2002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656768"/>
            <a:ext cx="914020" cy="68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Galenit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995936" y="4577225"/>
            <a:ext cx="1224136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400" dirty="0" err="1" smtClean="0">
                <a:solidFill>
                  <a:srgbClr val="00CC00"/>
                </a:solidFill>
                <a:latin typeface="Times New Roman"/>
                <a:ea typeface="Calibri"/>
              </a:rPr>
              <a:t>PbS</a:t>
            </a:r>
            <a:endParaRPr lang="sk-SK" sz="2400" dirty="0">
              <a:solidFill>
                <a:srgbClr val="00CC00"/>
              </a:solidFill>
              <a:latin typeface="Times New Roman"/>
              <a:ea typeface="Calibri"/>
            </a:endParaRPr>
          </a:p>
        </p:txBody>
      </p:sp>
      <p:pic>
        <p:nvPicPr>
          <p:cNvPr id="13" name="Obrázok 1" descr="http://geologie.vsb.cz/loziska/suroviny/rudy/galenit%2002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5064"/>
            <a:ext cx="3848504" cy="2880000"/>
          </a:xfrm>
          <a:prstGeom prst="rect">
            <a:avLst/>
          </a:prstGeom>
          <a:noFill/>
        </p:spPr>
      </p:pic>
      <p:pic>
        <p:nvPicPr>
          <p:cNvPr id="15" name="Obrázok 14" descr="http://geologie.vsb.cz/loziska/suroviny/rudy/galenit%2001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Minerály na báze neželezných kovov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väčšina minerálov na báze neželezných kovov patrí do troch tried: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</a:t>
            </a:r>
            <a:r>
              <a:rPr lang="pl-PL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II. trieda – sulfidy </a:t>
            </a:r>
            <a:r>
              <a:rPr lang="sk-SK" altLang="sk-SK" sz="2000" dirty="0" smtClean="0">
                <a:latin typeface="Times New Roman" pitchFamily="18" charset="0"/>
              </a:rPr>
              <a:t>(napr.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CuFeS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ZnS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PbS</a:t>
            </a:r>
            <a:r>
              <a:rPr lang="sk-SK" altLang="sk-SK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altLang="sk-SK" sz="2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IV. trieda – oxidy a hydroxidy </a:t>
            </a:r>
            <a:r>
              <a:rPr lang="sk-SK" altLang="sk-SK" sz="2000" dirty="0" smtClean="0">
                <a:latin typeface="Times New Roman" pitchFamily="18" charset="0"/>
              </a:rPr>
              <a:t>(napr. </a:t>
            </a:r>
            <a:r>
              <a:rPr lang="sk-SK" altLang="sk-SK" sz="2000" dirty="0" err="1" smtClean="0">
                <a:latin typeface="Times New Roman" pitchFamily="18" charset="0"/>
              </a:rPr>
              <a:t>AlO</a:t>
            </a:r>
            <a:r>
              <a:rPr lang="sk-SK" altLang="sk-SK" sz="2000" dirty="0" smtClean="0">
                <a:latin typeface="Times New Roman" pitchFamily="18" charset="0"/>
              </a:rPr>
              <a:t>(OH</a:t>
            </a:r>
            <a:r>
              <a:rPr lang="sk-SK" altLang="sk-SK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SnO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r>
              <a:rPr lang="pl-PL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V. trieda – karbonáty </a:t>
            </a:r>
            <a:r>
              <a:rPr lang="sk-SK" altLang="sk-SK" sz="2000" dirty="0" smtClean="0">
                <a:latin typeface="Times New Roman" pitchFamily="18" charset="0"/>
              </a:rPr>
              <a:t>(napr.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)(OH)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Šípka dolu 19"/>
          <p:cNvSpPr/>
          <p:nvPr/>
        </p:nvSpPr>
        <p:spPr>
          <a:xfrm>
            <a:off x="3347864" y="1628800"/>
            <a:ext cx="360040" cy="72008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Cín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celkový obsah v zemskej kôre                                 svetové zásoby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rádovo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ppm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cca stovky tis. t. čistého kovu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svetová ťažba rúd                                                             použitie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cca desiatky tis. t. /rok                                          výroba bronzových zliatin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" name="Šípka dolu 19"/>
          <p:cNvSpPr/>
          <p:nvPr/>
        </p:nvSpPr>
        <p:spPr>
          <a:xfrm>
            <a:off x="2627784" y="1844824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19"/>
          <p:cNvSpPr/>
          <p:nvPr/>
        </p:nvSpPr>
        <p:spPr>
          <a:xfrm>
            <a:off x="6372200" y="1772816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Šípka dolu 19"/>
          <p:cNvSpPr/>
          <p:nvPr/>
        </p:nvSpPr>
        <p:spPr>
          <a:xfrm>
            <a:off x="1619672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9"/>
          <p:cNvSpPr/>
          <p:nvPr/>
        </p:nvSpPr>
        <p:spPr>
          <a:xfrm>
            <a:off x="6372200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Minerály na báze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Šípka dolu 19"/>
          <p:cNvSpPr/>
          <p:nvPr/>
        </p:nvSpPr>
        <p:spPr>
          <a:xfrm>
            <a:off x="4368558" y="2708920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7504" y="3284984"/>
            <a:ext cx="8964488" cy="31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Praktické využitie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tohoto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minerálu je v rude, ktorá sa používa na výrobu  cínu a bronzových zliatin.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 Ďalšie minerály na báze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Sn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: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stanin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-   Cu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FeSnS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cylindrit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- Pb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FeSb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400" baseline="-25000" dirty="0">
              <a:latin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115616" y="2204864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Kasiterit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SnO</a:t>
            </a:r>
            <a:r>
              <a:rPr lang="sk-SK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sk-SK" altLang="sk-SK" sz="1600" b="1" baseline="-25000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Obrázok 12" descr="http://geologie.vsb.cz/loziska/suroviny/rudy/kasiterit%2003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62" y="764864"/>
            <a:ext cx="192273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Kasiterit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 l="9209" r="15328"/>
          <a:stretch>
            <a:fillRect/>
          </a:stretch>
        </p:blipFill>
        <p:spPr bwMode="auto">
          <a:xfrm>
            <a:off x="611560" y="1052736"/>
            <a:ext cx="7991378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Kasiterit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144016" y="692696"/>
          <a:ext cx="8892480" cy="5450462"/>
        </p:xfrm>
        <a:graphic>
          <a:graphicData uri="http://schemas.openxmlformats.org/drawingml/2006/table">
            <a:tbl>
              <a:tblPr/>
              <a:tblGrid>
                <a:gridCol w="2307719"/>
                <a:gridCol w="3899024"/>
                <a:gridCol w="2685737"/>
              </a:tblGrid>
              <a:tr h="779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30946" marR="30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Kasiterit</a:t>
                      </a:r>
                    </a:p>
                  </a:txBody>
                  <a:tcPr marL="30946" marR="30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0946" marR="30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30946" marR="30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SnO</a:t>
                      </a:r>
                      <a:r>
                        <a:rPr lang="sk-SK" sz="14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0946" marR="30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333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30946" marR="30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Je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to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tetragonálny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minerál čiernej, hnedej, žltej, červenej až bielej farby. Má tvrdosť 6 – 7 a hustotu 6,8–7,1 g/cm³. Tvorí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dypyramidálne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alebo stĺpcové kryštály, ktoré sú takmer pravidelne laminárne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zdvojčatelé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podľa plochy.  </a:t>
                      </a:r>
                    </a:p>
                  </a:txBody>
                  <a:tcPr marL="30946" marR="30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715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30946" marR="30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Kasiterit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vzniká kryštalizáciou z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hydrotermálnych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vysokoteplotných roztokov, ktoré sú sprievodným javom vulkanickej činnosti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Ďalej sa druhotne hromadia v náplavoch.</a:t>
                      </a:r>
                    </a:p>
                  </a:txBody>
                  <a:tcPr marL="30946" marR="30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585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30946" marR="30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Česko –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Krupka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Horní Slavkov, Cínovec,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Slovensko – Hnilec,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Nemecko –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Altenberg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Zinnwald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Anglicko –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Cornwall</a:t>
                      </a:r>
                      <a:endParaRPr lang="sk-SK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Čína –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Yunan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polovica svetovej produkcie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,</a:t>
                      </a:r>
                      <a:endParaRPr lang="sk-SK" sz="1400" dirty="0">
                        <a:latin typeface="Times New Roman"/>
                        <a:ea typeface="Times New Roman"/>
                      </a:endParaRPr>
                    </a:p>
                  </a:txBody>
                  <a:tcPr marL="30946" marR="30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716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30946" marR="30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Je to dôležitá ruda pre výrobu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cínu a bronzových zliatin. 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0946" marR="30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7" name="Obrázok 28" descr="http://geologie.vsb.cz/loziska/suroviny/rudy/kasiterit%2003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168" y="728784"/>
            <a:ext cx="1010232" cy="75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Kasiterit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995936" y="4653136"/>
            <a:ext cx="1224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SnO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altLang="sk-SK" sz="24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ok 28" descr="http://geologie.vsb.cz/loziska/suroviny/rudy/kasiterit%2003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9080"/>
            <a:ext cx="3848503" cy="2880000"/>
          </a:xfrm>
          <a:prstGeom prst="rect">
            <a:avLst/>
          </a:prstGeom>
          <a:noFill/>
        </p:spPr>
      </p:pic>
      <p:pic>
        <p:nvPicPr>
          <p:cNvPr id="13" name="Obrázok 12" descr="http://geologie.vsb.cz/loziska/suroviny/rudy/kasiterit%2002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9080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Vanád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celkový obsah v zemskej kôre                                 svetové zásoby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rádovo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ppm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cca stovky tis. t. čistého kovu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svetová ťažba rúd                                                             použitie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cca desiatky tis. t. /rok                                          výroba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vanádových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ferozliatin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" name="Šípka dolu 19"/>
          <p:cNvSpPr/>
          <p:nvPr/>
        </p:nvSpPr>
        <p:spPr>
          <a:xfrm>
            <a:off x="2627784" y="1844824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19"/>
          <p:cNvSpPr/>
          <p:nvPr/>
        </p:nvSpPr>
        <p:spPr>
          <a:xfrm>
            <a:off x="6372200" y="1772816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Šípka dolu 19"/>
          <p:cNvSpPr/>
          <p:nvPr/>
        </p:nvSpPr>
        <p:spPr>
          <a:xfrm>
            <a:off x="1619672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9"/>
          <p:cNvSpPr/>
          <p:nvPr/>
        </p:nvSpPr>
        <p:spPr>
          <a:xfrm>
            <a:off x="6372200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Minerály na báze V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Šípka dolu 19"/>
          <p:cNvSpPr/>
          <p:nvPr/>
        </p:nvSpPr>
        <p:spPr>
          <a:xfrm>
            <a:off x="4368558" y="2708920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7504" y="3284984"/>
            <a:ext cx="8964488" cy="31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Praktické využitie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tohoto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minerálu je v rude, ktorá sa používa na výrobu 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vanádových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ferozliatin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 Ďalšie minerály na báze vanádu: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montroseit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-   (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V,Fe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)O(OH</a:t>
            </a:r>
            <a:r>
              <a:rPr lang="sk-SK" sz="1600" dirty="0" smtClean="0"/>
              <a:t>)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400" baseline="-25000" dirty="0">
              <a:latin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27584" y="2204864"/>
            <a:ext cx="2304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Vanadinit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Pb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(VO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Cl</a:t>
            </a:r>
            <a:endParaRPr lang="sk-SK" altLang="sk-SK" sz="1600" b="1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Obrázok 13" descr="http://geologie.vsb.cz/loziska/suroviny/rudy/vanidinit%2003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18269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Vanadinit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8189" r="15328"/>
          <a:stretch>
            <a:fillRect/>
          </a:stretch>
        </p:blipFill>
        <p:spPr bwMode="auto">
          <a:xfrm>
            <a:off x="539552" y="1052736"/>
            <a:ext cx="8099366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Vanadinit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144017" y="692696"/>
          <a:ext cx="8892479" cy="5323462"/>
        </p:xfrm>
        <a:graphic>
          <a:graphicData uri="http://schemas.openxmlformats.org/drawingml/2006/table">
            <a:tbl>
              <a:tblPr/>
              <a:tblGrid>
                <a:gridCol w="2307719"/>
                <a:gridCol w="3899023"/>
                <a:gridCol w="2685737"/>
              </a:tblGrid>
              <a:tr h="887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33395" marR="3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Vanadinit</a:t>
                      </a:r>
                    </a:p>
                  </a:txBody>
                  <a:tcPr marL="33395" marR="3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3395" marR="3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33395" marR="3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Pb</a:t>
                      </a:r>
                      <a:r>
                        <a:rPr lang="sk-SK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(VO</a:t>
                      </a:r>
                      <a:r>
                        <a:rPr lang="sk-SK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r>
                        <a:rPr lang="sk-SK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Cl</a:t>
                      </a:r>
                    </a:p>
                  </a:txBody>
                  <a:tcPr marL="33395" marR="3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745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33395" marR="3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Červený, hnedý, oranžový, žltý, diamantovo až medovo lesklý nerast,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vanadičnan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olova s chlórom. Tvrdosť má 2,5-3, hustota je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6,88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g/cm³. Tvorí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tabuľkovité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až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sĺpcovité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kryštály,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ľadvinovité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či vláknité agregáty.</a:t>
                      </a:r>
                    </a:p>
                  </a:txBody>
                  <a:tcPr marL="33395" marR="3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521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33395" marR="3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Vzniká ako produkt oxidácie galenitu v oblastiach so suchým a teplým podnebím, často sa vyskytuje s ceruzitom a wulfanitom.</a:t>
                      </a:r>
                    </a:p>
                  </a:txBody>
                  <a:tcPr marL="33395" marR="3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555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33395" marR="3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Slovensko - Banská Štiavnica,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USA - Arizona: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Apache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mine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 err="1" smtClean="0">
                          <a:latin typeface="Times New Roman"/>
                          <a:ea typeface="Times New Roman"/>
                        </a:rPr>
                        <a:t>Abenab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- Namíbia,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Keban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- Turecko,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Santa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Eulalia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a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Villa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Ahumada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- Mexiko,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Berezovsk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-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Ural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Bleiberg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a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Obir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- Rakúsko,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Estremadura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- Španielsko.</a:t>
                      </a:r>
                    </a:p>
                  </a:txBody>
                  <a:tcPr marL="33395" marR="33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733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33395" marR="3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Medzi zberateľmi drahých kameňov je veľmi obľúbeným a vyhľadávaným artiklom. </a:t>
                      </a: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Vanadinit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slúžil i ako ruda vanádu,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z ktorej sa vyrába </a:t>
                      </a: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ferovanád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ktorý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je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využívaný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hlavne pri legovaní ocele.</a:t>
                      </a:r>
                    </a:p>
                  </a:txBody>
                  <a:tcPr marL="33395" marR="33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7" name="Obrázok 31" descr="http://geologie.vsb.cz/loziska/suroviny/rudy/vanidinit%2003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3125" y="764792"/>
            <a:ext cx="1009275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Vanadinit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347864" y="4433209"/>
            <a:ext cx="2592288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 Pb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5</a:t>
            </a: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(VO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4</a:t>
            </a: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)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3</a:t>
            </a: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Cl</a:t>
            </a:r>
            <a:endParaRPr lang="sk-SK" sz="2400" dirty="0">
              <a:solidFill>
                <a:srgbClr val="00CC00"/>
              </a:solidFill>
              <a:latin typeface="Times New Roman"/>
              <a:ea typeface="Calibri"/>
            </a:endParaRPr>
          </a:p>
        </p:txBody>
      </p:sp>
      <p:pic>
        <p:nvPicPr>
          <p:cNvPr id="9" name="Obrázok 31" descr="http://geologie.vsb.cz/loziska/suroviny/rudy/vanidinit%2003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7072"/>
            <a:ext cx="3670091" cy="2880000"/>
          </a:xfrm>
          <a:prstGeom prst="rect">
            <a:avLst/>
          </a:prstGeom>
          <a:noFill/>
        </p:spPr>
      </p:pic>
      <p:pic>
        <p:nvPicPr>
          <p:cNvPr id="16" name="Obrázok 15" descr="http://geologie.vsb.cz/loziska/suroviny/rudy/vanadinit%2002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II. trieda – sulfidy (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arsenidy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antimonidy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bismutidy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600 minerálov, t.j. 15 %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sulfidy majú väčšinou vysokú hustotu (napr. 5 – 8 </a:t>
            </a:r>
            <a:r>
              <a:rPr lang="sk-SK" altLang="sk-SK" sz="2000" dirty="0" err="1" smtClean="0">
                <a:latin typeface="Times New Roman" pitchFamily="18" charset="0"/>
              </a:rPr>
              <a:t>g.cm</a:t>
            </a:r>
            <a:r>
              <a:rPr lang="sk-SK" altLang="sk-SK" sz="2000" baseline="30000" dirty="0" smtClean="0">
                <a:latin typeface="Times New Roman" pitchFamily="18" charset="0"/>
              </a:rPr>
              <a:t>–3</a:t>
            </a:r>
            <a:r>
              <a:rPr lang="sk-SK" altLang="sk-SK" sz="2000" dirty="0" smtClean="0">
                <a:latin typeface="Times New Roman" pitchFamily="18" charset="0"/>
              </a:rPr>
              <a:t>), </a:t>
            </a:r>
            <a:r>
              <a:rPr lang="sk-SK" altLang="sk-SK" sz="2000" dirty="0" err="1" smtClean="0">
                <a:latin typeface="Times New Roman" pitchFamily="18" charset="0"/>
              </a:rPr>
              <a:t>polokovový</a:t>
            </a:r>
            <a:r>
              <a:rPr lang="sk-SK" altLang="sk-SK" sz="2000" dirty="0" smtClean="0">
                <a:latin typeface="Times New Roman" pitchFamily="18" charset="0"/>
              </a:rPr>
              <a:t> či kovový lesk, sú nepriehľadné, majú najčastejšie šedú, </a:t>
            </a:r>
            <a:r>
              <a:rPr lang="sk-SK" altLang="sk-SK" sz="2000" dirty="0" err="1" smtClean="0">
                <a:latin typeface="Times New Roman" pitchFamily="18" charset="0"/>
              </a:rPr>
              <a:t>žltošedú</a:t>
            </a:r>
            <a:r>
              <a:rPr lang="sk-SK" altLang="sk-SK" sz="2000" dirty="0" smtClean="0">
                <a:latin typeface="Times New Roman" pitchFamily="18" charset="0"/>
              </a:rPr>
              <a:t> či bronzovo žltú farbu a relatívne nízku tvrdosť,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asi 20 sulfidov je v prírode často sa vyskytujúcich, ostatné sulfidy a všetky ostatné minerály 2. triedy sa vyskytujú vzácne,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ložiská sulfidov sú ekonomicky najdôležitejším zdrojom neželezných kovov (napr. </a:t>
            </a:r>
            <a:r>
              <a:rPr lang="sk-SK" altLang="sk-SK" sz="2000" dirty="0" err="1" smtClean="0">
                <a:latin typeface="Times New Roman" pitchFamily="18" charset="0"/>
              </a:rPr>
              <a:t>sfalerit</a:t>
            </a:r>
            <a:r>
              <a:rPr lang="sk-SK" altLang="sk-SK" sz="2000" dirty="0" smtClean="0">
                <a:latin typeface="Times New Roman" pitchFamily="18" charset="0"/>
              </a:rPr>
              <a:t> – </a:t>
            </a:r>
            <a:r>
              <a:rPr lang="sk-SK" altLang="sk-SK" sz="2000" dirty="0" err="1" smtClean="0">
                <a:latin typeface="Times New Roman" pitchFamily="18" charset="0"/>
              </a:rPr>
              <a:t>ZnS</a:t>
            </a:r>
            <a:r>
              <a:rPr lang="sk-SK" altLang="sk-SK" sz="2000" dirty="0" smtClean="0">
                <a:latin typeface="Times New Roman" pitchFamily="18" charset="0"/>
              </a:rPr>
              <a:t>, chalkopyrit – CuFeS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, galenit – </a:t>
            </a:r>
            <a:r>
              <a:rPr lang="sk-SK" altLang="sk-SK" sz="2000" dirty="0" err="1" smtClean="0">
                <a:latin typeface="Times New Roman" pitchFamily="18" charset="0"/>
              </a:rPr>
              <a:t>PbS</a:t>
            </a:r>
            <a:r>
              <a:rPr lang="sk-SK" altLang="sk-SK" sz="2000" dirty="0" smtClean="0">
                <a:latin typeface="Times New Roman" pitchFamily="18" charset="0"/>
              </a:rPr>
              <a:t>, pyrit – FeS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molybdenit</a:t>
            </a:r>
            <a:r>
              <a:rPr lang="sk-SK" altLang="sk-SK" sz="2000" dirty="0" smtClean="0">
                <a:latin typeface="Times New Roman" pitchFamily="18" charset="0"/>
              </a:rPr>
              <a:t> – MoS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.</a:t>
            </a: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Použitá literatúra a obrázky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95536" y="686301"/>
            <a:ext cx="691276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200" dirty="0" err="1" smtClean="0"/>
              <a:t>Jirásek</a:t>
            </a:r>
            <a:r>
              <a:rPr lang="sk-SK" sz="1200" dirty="0" smtClean="0"/>
              <a:t>, J., Vavro, M.: </a:t>
            </a:r>
            <a:r>
              <a:rPr lang="sk-SK" sz="1200" dirty="0" err="1" smtClean="0"/>
              <a:t>Nerostné</a:t>
            </a:r>
            <a:r>
              <a:rPr lang="sk-SK" sz="1200" dirty="0" smtClean="0"/>
              <a:t> suroviny a </a:t>
            </a:r>
            <a:r>
              <a:rPr lang="sk-SK" sz="1200" dirty="0" err="1" smtClean="0"/>
              <a:t>jejich</a:t>
            </a:r>
            <a:r>
              <a:rPr lang="sk-SK" sz="1200" dirty="0" smtClean="0"/>
              <a:t> využití. Ostrava: Ministerstvo </a:t>
            </a:r>
            <a:r>
              <a:rPr lang="sk-SK" sz="1200" dirty="0" err="1" smtClean="0"/>
              <a:t>školství</a:t>
            </a:r>
            <a:r>
              <a:rPr lang="sk-SK" sz="1200" dirty="0" smtClean="0"/>
              <a:t>, mládeže a </a:t>
            </a:r>
            <a:r>
              <a:rPr lang="sk-SK" sz="1200" dirty="0" err="1" smtClean="0"/>
              <a:t>tělovýchovy</a:t>
            </a:r>
            <a:r>
              <a:rPr lang="sk-SK" sz="1200" dirty="0" smtClean="0"/>
              <a:t> ČR &amp; Vysoká škola </a:t>
            </a:r>
            <a:r>
              <a:rPr lang="sk-SK" sz="1200" dirty="0" err="1" smtClean="0"/>
              <a:t>báňská</a:t>
            </a:r>
            <a:r>
              <a:rPr lang="sk-SK" sz="1200" dirty="0" smtClean="0"/>
              <a:t> - Technická univerzita Ostrava, 2008. ISBN 978-80-248-1378-3</a:t>
            </a:r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smtClean="0"/>
              <a:t>Karol </a:t>
            </a:r>
            <a:r>
              <a:rPr lang="sk-SK" sz="1200" dirty="0" err="1" smtClean="0"/>
              <a:t>Jesenák</a:t>
            </a:r>
            <a:r>
              <a:rPr lang="sk-SK" sz="1200" dirty="0" smtClean="0"/>
              <a:t>, STRUČNÝ PREHĽAD VYUŽITIA NESILIKÁTOVÝCH MINERÁLOV, UK 2012</a:t>
            </a:r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err="1" smtClean="0"/>
              <a:t>Robert</a:t>
            </a:r>
            <a:r>
              <a:rPr lang="sk-SK" sz="1200" dirty="0" smtClean="0"/>
              <a:t> </a:t>
            </a:r>
            <a:r>
              <a:rPr lang="sk-SK" sz="1200" dirty="0" err="1" smtClean="0"/>
              <a:t>Lavinsky</a:t>
            </a:r>
            <a:r>
              <a:rPr lang="sk-SK" sz="1200" dirty="0" smtClean="0"/>
              <a:t>; </a:t>
            </a:r>
            <a:r>
              <a:rPr lang="sk-SK" sz="1200" dirty="0" smtClean="0">
                <a:hlinkClick r:id="rId2"/>
              </a:rPr>
              <a:t>http://www.irocks.com/</a:t>
            </a:r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r>
              <a:rPr lang="sk-SK" sz="1200" u="sng" dirty="0" smtClean="0">
                <a:latin typeface="+mn-lt"/>
                <a:hlinkClick r:id="rId3"/>
              </a:rPr>
              <a:t>https://sk.wikipedia.org/</a:t>
            </a:r>
            <a:endParaRPr lang="sk-SK" sz="1200" u="sng" dirty="0" smtClean="0">
              <a:latin typeface="+mn-lt"/>
            </a:endParaRPr>
          </a:p>
          <a:p>
            <a:pPr algn="just"/>
            <a:endParaRPr lang="sk-SK" sz="1200" u="sng" dirty="0" smtClean="0">
              <a:latin typeface="+mn-lt"/>
            </a:endParaRPr>
          </a:p>
          <a:p>
            <a:pPr algn="just"/>
            <a:r>
              <a:rPr lang="sk-SK" sz="1200" u="sng" dirty="0" smtClean="0">
                <a:latin typeface="+mn-lt"/>
                <a:hlinkClick r:id="rId4"/>
              </a:rPr>
              <a:t>https://cs.wikipedia.org/</a:t>
            </a:r>
            <a:endParaRPr lang="sk-SK" sz="1200" u="sng" dirty="0" smtClean="0">
              <a:latin typeface="+mn-lt"/>
            </a:endParaRPr>
          </a:p>
          <a:p>
            <a:pPr algn="just"/>
            <a:endParaRPr lang="sk-SK" sz="1200" u="sng" dirty="0" smtClean="0"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endParaRPr lang="sk-SK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IV. trieda – oxidy a hydroxidy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814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570 minerálov, t.j. 15 %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9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fyzikálne a morfologické vlastnosti oxidov a hydroxidov sú veľmi rozmanité v závislosti na ich štruktúre,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výskyt oxidov a hydroxidov je spojený so širokou škálou genetických procesov – vznikajú v magmatickom, </a:t>
            </a:r>
            <a:r>
              <a:rPr lang="sk-SK" altLang="sk-SK" sz="2000" dirty="0" err="1" smtClean="0">
                <a:latin typeface="Times New Roman" pitchFamily="18" charset="0"/>
              </a:rPr>
              <a:t>hydrotermálnom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metasomatickom</a:t>
            </a:r>
            <a:r>
              <a:rPr lang="sk-SK" altLang="sk-SK" sz="2000" dirty="0" smtClean="0">
                <a:latin typeface="Times New Roman" pitchFamily="18" charset="0"/>
              </a:rPr>
              <a:t> a </a:t>
            </a:r>
            <a:r>
              <a:rPr lang="sk-SK" altLang="sk-SK" sz="2000" dirty="0" err="1" smtClean="0">
                <a:latin typeface="Times New Roman" pitchFamily="18" charset="0"/>
              </a:rPr>
              <a:t>metamorfnom</a:t>
            </a:r>
            <a:r>
              <a:rPr lang="sk-SK" altLang="sk-SK" sz="2000" dirty="0" smtClean="0">
                <a:latin typeface="Times New Roman" pitchFamily="18" charset="0"/>
              </a:rPr>
              <a:t> prostredí. Tvoria cca 17 % zemskej kôry, z toho takmer     90 % pripadá na kremeň,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k oxidom a hydroxidom patria ekonomicky významné rudy (napr. na báze </a:t>
            </a:r>
            <a:r>
              <a:rPr lang="sk-SK" altLang="sk-SK" sz="2000" dirty="0" err="1" smtClean="0">
                <a:latin typeface="Times New Roman" pitchFamily="18" charset="0"/>
              </a:rPr>
              <a:t>Fe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Cr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Mn</a:t>
            </a:r>
            <a:r>
              <a:rPr lang="sk-SK" altLang="sk-SK" sz="2000" dirty="0" smtClean="0">
                <a:latin typeface="Times New Roman" pitchFamily="18" charset="0"/>
              </a:rPr>
              <a:t>, Ti, </a:t>
            </a:r>
            <a:r>
              <a:rPr lang="sk-SK" altLang="sk-SK" sz="2000" dirty="0" err="1" smtClean="0">
                <a:latin typeface="Times New Roman" pitchFamily="18" charset="0"/>
              </a:rPr>
              <a:t>Cu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Al</a:t>
            </a:r>
            <a:r>
              <a:rPr lang="sk-SK" altLang="sk-SK" sz="2000" dirty="0" smtClean="0">
                <a:latin typeface="Times New Roman" pitchFamily="18" charset="0"/>
              </a:rPr>
              <a:t>, Si, </a:t>
            </a:r>
            <a:r>
              <a:rPr lang="sk-SK" altLang="sk-SK" sz="2000" dirty="0" err="1" smtClean="0">
                <a:latin typeface="Times New Roman" pitchFamily="18" charset="0"/>
              </a:rPr>
              <a:t>Ca</a:t>
            </a:r>
            <a:r>
              <a:rPr lang="sk-SK" altLang="sk-SK" sz="2000" dirty="0" smtClean="0">
                <a:latin typeface="Times New Roman" pitchFamily="18" charset="0"/>
              </a:rPr>
              <a:t>, Mg, </a:t>
            </a:r>
            <a:r>
              <a:rPr lang="sk-SK" altLang="sk-SK" sz="2000" dirty="0" err="1" smtClean="0">
                <a:latin typeface="Times New Roman" pitchFamily="18" charset="0"/>
              </a:rPr>
              <a:t>Sn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Nb</a:t>
            </a:r>
            <a:r>
              <a:rPr lang="sk-SK" altLang="sk-SK" sz="2000" dirty="0" smtClean="0">
                <a:latin typeface="Times New Roman" pitchFamily="18" charset="0"/>
              </a:rPr>
              <a:t>, Ta, U, </a:t>
            </a:r>
            <a:r>
              <a:rPr lang="sk-SK" altLang="sk-SK" sz="2000" dirty="0" err="1" smtClean="0">
                <a:latin typeface="Times New Roman" pitchFamily="18" charset="0"/>
              </a:rPr>
              <a:t>Th</a:t>
            </a:r>
            <a:r>
              <a:rPr lang="sk-SK" altLang="sk-SK" sz="2000" dirty="0" smtClean="0">
                <a:latin typeface="Times New Roman" pitchFamily="18" charset="0"/>
              </a:rPr>
              <a:t>).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V. trieda – karbonáty a dusičnany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592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210 minerálov, t.j. 6 %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väčšina karbonátov sú v čistej forme bezfarebné, často sa sfarbujú v dôsledku porúch kryštálovej mriežky alebo prítomnosťou inklúzií iných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tvrdosť bežných karbonátov je 3 – 4,5 </a:t>
            </a:r>
            <a:r>
              <a:rPr lang="sk-SK" altLang="sk-SK" sz="2000" dirty="0" err="1" smtClean="0">
                <a:latin typeface="Times New Roman" pitchFamily="18" charset="0"/>
              </a:rPr>
              <a:t>Mohsovej</a:t>
            </a:r>
            <a:r>
              <a:rPr lang="sk-SK" altLang="sk-SK" sz="2000" dirty="0" smtClean="0">
                <a:latin typeface="Times New Roman" pitchFamily="18" charset="0"/>
              </a:rPr>
              <a:t> škály, hustota sa pohybuje v intervale cca 2,5 – 4 </a:t>
            </a:r>
            <a:r>
              <a:rPr lang="sk-SK" altLang="sk-SK" sz="2000" dirty="0" err="1" smtClean="0">
                <a:latin typeface="Times New Roman" pitchFamily="18" charset="0"/>
              </a:rPr>
              <a:t>g.cm</a:t>
            </a:r>
            <a:r>
              <a:rPr lang="sk-SK" altLang="sk-SK" sz="2000" baseline="30000" dirty="0" smtClean="0">
                <a:latin typeface="Times New Roman" pitchFamily="18" charset="0"/>
              </a:rPr>
              <a:t>–3</a:t>
            </a:r>
            <a:r>
              <a:rPr lang="sk-SK" altLang="sk-SK" sz="2000" dirty="0" smtClean="0">
                <a:latin typeface="Times New Roman" pitchFamily="18" charset="0"/>
              </a:rPr>
              <a:t>, majú dokonalú štiepateľnosť,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3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najväčšie množstvo karbonátov je na báze vápnika, vznikajú sedimentáciou organizmov, hlavne vo vodnom prostredí. Karbonáty sú tiež bežnou zložkou </a:t>
            </a:r>
            <a:r>
              <a:rPr lang="sk-SK" altLang="sk-SK" sz="2000" dirty="0" err="1" smtClean="0">
                <a:latin typeface="Times New Roman" pitchFamily="18" charset="0"/>
              </a:rPr>
              <a:t>hydrotermálnych</a:t>
            </a:r>
            <a:r>
              <a:rPr lang="sk-SK" altLang="sk-SK" sz="2000" dirty="0" smtClean="0">
                <a:latin typeface="Times New Roman" pitchFamily="18" charset="0"/>
              </a:rPr>
              <a:t> žíl,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známe sú aj minerály na báze karbonátov neželezných kovov (napr. </a:t>
            </a:r>
            <a:r>
              <a:rPr lang="sk-SK" altLang="sk-SK" sz="2000" dirty="0">
                <a:latin typeface="Times New Roman" pitchFamily="18" charset="0"/>
              </a:rPr>
              <a:t>malachit - Cu</a:t>
            </a:r>
            <a:r>
              <a:rPr lang="sk-SK" altLang="sk-SK" sz="2000" baseline="-25000" dirty="0">
                <a:latin typeface="Times New Roman" pitchFamily="18" charset="0"/>
              </a:rPr>
              <a:t>2</a:t>
            </a:r>
            <a:r>
              <a:rPr lang="sk-SK" altLang="sk-SK" sz="2000" dirty="0">
                <a:latin typeface="Times New Roman" pitchFamily="18" charset="0"/>
              </a:rPr>
              <a:t>(CO</a:t>
            </a:r>
            <a:r>
              <a:rPr lang="sk-SK" altLang="sk-SK" sz="2000" baseline="-25000" dirty="0">
                <a:latin typeface="Times New Roman" pitchFamily="18" charset="0"/>
              </a:rPr>
              <a:t>3</a:t>
            </a:r>
            <a:r>
              <a:rPr lang="sk-SK" altLang="sk-SK" sz="2000" dirty="0">
                <a:latin typeface="Times New Roman" pitchFamily="18" charset="0"/>
              </a:rPr>
              <a:t>)(</a:t>
            </a:r>
            <a:r>
              <a:rPr lang="sk-SK" altLang="sk-SK" sz="2000" dirty="0" smtClean="0">
                <a:latin typeface="Times New Roman" pitchFamily="18" charset="0"/>
              </a:rPr>
              <a:t>OH)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.</a:t>
            </a: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).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Hliník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celkový obsah v zemskej kôre                                 svetové zásoby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 8,1 %                            rádovo desiatky mld. t. čistého kovu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svetová ťažba rúd                                                             použitie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rádovo stovky mil. t. /rok                                           výroba hliníka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" name="Šípka dolu 19"/>
          <p:cNvSpPr/>
          <p:nvPr/>
        </p:nvSpPr>
        <p:spPr>
          <a:xfrm>
            <a:off x="2627784" y="1844824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19"/>
          <p:cNvSpPr/>
          <p:nvPr/>
        </p:nvSpPr>
        <p:spPr>
          <a:xfrm>
            <a:off x="6372200" y="1772816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Šípka dolu 19"/>
          <p:cNvSpPr/>
          <p:nvPr/>
        </p:nvSpPr>
        <p:spPr>
          <a:xfrm>
            <a:off x="1619672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9"/>
          <p:cNvSpPr/>
          <p:nvPr/>
        </p:nvSpPr>
        <p:spPr>
          <a:xfrm>
            <a:off x="6372200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Minerály na báze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Šípka dolu 19"/>
          <p:cNvSpPr/>
          <p:nvPr/>
        </p:nvSpPr>
        <p:spPr>
          <a:xfrm>
            <a:off x="4368558" y="2708920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7504" y="3284984"/>
            <a:ext cx="8964488" cy="31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Praktické využitie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tohoto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minerálu je v rude, ktorá sa používa na výrobu  hliníka a hliníkových zliatin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 Ďalšie minerály na báze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Al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: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kryolit - </a:t>
            </a:r>
            <a:r>
              <a:rPr lang="sk-SK" sz="1600" dirty="0" smtClean="0"/>
              <a:t> 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AlF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alunit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- KAl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400" baseline="-25000" dirty="0">
              <a:latin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95536" y="2204864"/>
            <a:ext cx="4608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Bauxit  - všeobecný chemický vzorec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rázok 13" descr="http://geologie.vsb.cz/loziska/suroviny/rudy/bauxit%2001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864"/>
            <a:ext cx="192053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9512" y="5652537"/>
            <a:ext cx="9073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https://www.youtube.com/watch?v=D6Mxak7sqr0&amp;list=PLs5wfe6fpmK2N75jWq2vrwDBF8i5imCPP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004048" y="2204864"/>
            <a:ext cx="35283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resp.  Al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.2H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O +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(OH)</a:t>
            </a:r>
            <a:endParaRPr lang="sk-SK" altLang="sk-SK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Bauxit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 l="9209" r="15328"/>
          <a:stretch>
            <a:fillRect/>
          </a:stretch>
        </p:blipFill>
        <p:spPr bwMode="auto">
          <a:xfrm>
            <a:off x="539552" y="1124744"/>
            <a:ext cx="7991378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gradFill flip="none" rotWithShape="1">
          <a:gsLst>
            <a:gs pos="100000">
              <a:schemeClr val="bg1">
                <a:lumMod val="95000"/>
              </a:schemeClr>
            </a:gs>
            <a:gs pos="0">
              <a:srgbClr val="FF7A00">
                <a:alpha val="0"/>
              </a:srgbClr>
            </a:gs>
            <a:gs pos="29000">
              <a:srgbClr val="FD560B"/>
            </a:gs>
            <a:gs pos="0">
              <a:srgbClr val="4D0808"/>
            </a:gs>
          </a:gsLst>
          <a:lin ang="5400000" scaled="1"/>
          <a:tileRect/>
        </a:gradFill>
        <a:ln w="9525">
          <a:noFill/>
          <a:miter lim="800000"/>
          <a:headEnd/>
          <a:tailEnd/>
        </a:ln>
        <a:effectLst/>
      </a:spPr>
      <a:bodyPr>
        <a:spAutoFit/>
      </a:bodyPr>
      <a:lstStyle>
        <a:defPPr algn="ctr">
          <a:defRPr sz="2500" dirty="0">
            <a:latin typeface="Times New Roman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24602</TotalTime>
  <Words>2355</Words>
  <Application>Microsoft Office PowerPoint</Application>
  <PresentationFormat>Prezentácia na obrazovke (4:3)</PresentationFormat>
  <Paragraphs>621</Paragraphs>
  <Slides>40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1" baseType="lpstr">
      <vt:lpstr>Výchozí návrh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</vt:vector>
  </TitlesOfParts>
  <Company>KMZaZ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Hutníctvo železa a ocele</dc:title>
  <dc:creator>SK</dc:creator>
  <cp:lastModifiedBy>jarko</cp:lastModifiedBy>
  <cp:revision>879</cp:revision>
  <dcterms:created xsi:type="dcterms:W3CDTF">2005-04-07T08:10:10Z</dcterms:created>
  <dcterms:modified xsi:type="dcterms:W3CDTF">2019-12-01T15:51:43Z</dcterms:modified>
</cp:coreProperties>
</file>