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12" r:id="rId3"/>
    <p:sldId id="471" r:id="rId4"/>
    <p:sldId id="423" r:id="rId5"/>
    <p:sldId id="460" r:id="rId6"/>
    <p:sldId id="472" r:id="rId7"/>
    <p:sldId id="457" r:id="rId8"/>
    <p:sldId id="465" r:id="rId9"/>
    <p:sldId id="473" r:id="rId10"/>
    <p:sldId id="474" r:id="rId11"/>
    <p:sldId id="475" r:id="rId12"/>
    <p:sldId id="450" r:id="rId13"/>
    <p:sldId id="418" r:id="rId14"/>
    <p:sldId id="429" r:id="rId15"/>
    <p:sldId id="430" r:id="rId16"/>
    <p:sldId id="431" r:id="rId17"/>
    <p:sldId id="461" r:id="rId18"/>
    <p:sldId id="462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76" r:id="rId29"/>
    <p:sldId id="464" r:id="rId30"/>
    <p:sldId id="441" r:id="rId31"/>
    <p:sldId id="442" r:id="rId32"/>
    <p:sldId id="443" r:id="rId33"/>
    <p:sldId id="468" r:id="rId34"/>
    <p:sldId id="467" r:id="rId35"/>
    <p:sldId id="447" r:id="rId36"/>
    <p:sldId id="448" r:id="rId37"/>
    <p:sldId id="449" r:id="rId38"/>
    <p:sldId id="477" r:id="rId39"/>
    <p:sldId id="470" r:id="rId40"/>
    <p:sldId id="444" r:id="rId41"/>
    <p:sldId id="445" r:id="rId42"/>
    <p:sldId id="446" r:id="rId43"/>
    <p:sldId id="347" r:id="rId44"/>
  </p:sldIdLst>
  <p:sldSz cx="9144000" cy="6858000" type="screen4x3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00FF"/>
    <a:srgbClr val="3A2ED2"/>
    <a:srgbClr val="008000"/>
    <a:srgbClr val="FFFFCC"/>
    <a:srgbClr val="FFFFFF"/>
    <a:srgbClr val="E80616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2240" autoAdjust="0"/>
  </p:normalViewPr>
  <p:slideViewPr>
    <p:cSldViewPr>
      <p:cViewPr varScale="1">
        <p:scale>
          <a:sx n="67" d="100"/>
          <a:sy n="67" d="100"/>
        </p:scale>
        <p:origin x="-143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84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01346-AEA0-49D2-956A-D181BB5D5748}" type="datetimeFigureOut">
              <a:rPr lang="sk-SK"/>
              <a:pPr>
                <a:defRPr/>
              </a:pPr>
              <a:t>1. 12. 2020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7D5D3-2993-4A8E-8EED-DE8ABF0A003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98451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37F-5228-411A-BC19-5703D9E0DA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DD1A-1CCD-4598-BA0A-DAB446DF9A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E8E5-673C-4834-BE8F-778C01FF28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526-90AF-48FF-8CE1-F4A6E1599A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B973-BADF-4EA1-89A1-3207A18F85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4C3-4CDD-49A2-9400-BFFFC3F7CD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4C73-2DD3-4C15-BA72-DD78BE773D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4E8A-6898-4633-970D-B758B052BE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FDD9-08B4-4B84-BB17-8C9C361515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A10F-615A-483C-B82B-01DF2FF77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521B-A871-4963-830D-E3380E1ED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5D1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20BC2-616C-4DB1-94EC-8EAED6001E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bTJiu0rNKf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PaWfDoowHT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" TargetMode="External"/><Relationship Id="rId2" Type="http://schemas.openxmlformats.org/officeDocument/2006/relationships/hyperlink" Target="http://www.irock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s.wikipedi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 smtClean="0">
              <a:solidFill>
                <a:schemeClr val="bg1"/>
              </a:solidFill>
            </a:endParaRPr>
          </a:p>
          <a:p>
            <a:pPr algn="ctr"/>
            <a:endParaRPr lang="sk-SK" altLang="sk-SK" sz="100" b="1" dirty="0" smtClean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-27384"/>
            <a:ext cx="9144000" cy="1500188"/>
          </a:xfrm>
          <a:prstGeom prst="rect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 smtClean="0">
              <a:solidFill>
                <a:srgbClr val="FFFFFF"/>
              </a:solidFill>
            </a:endParaRPr>
          </a:p>
          <a:p>
            <a:pPr algn="ctr"/>
            <a:endParaRPr lang="sk-SK" altLang="sk-SK" sz="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Nerastné suroviny 12</a:t>
            </a:r>
          </a:p>
          <a:p>
            <a:pPr algn="ctr"/>
            <a:endParaRPr lang="sk-SK" altLang="sk-SK" sz="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Charakteristika najdôležitejších minerálov a nerudných surovín </a:t>
            </a:r>
          </a:p>
          <a:p>
            <a:pPr algn="ctr"/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báze  Si, </a:t>
            </a:r>
            <a:r>
              <a:rPr lang="sk-SK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sk-SK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Mg, F, Na, K</a:t>
            </a:r>
          </a:p>
          <a:p>
            <a:pPr algn="ctr"/>
            <a:endParaRPr lang="sk-SK" altLang="sk-SK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21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VII. trieda – fosforečnany (fosfáty)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72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700 minerálov, t.j. 18 %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tvrdosť a hustota sa u fosfátov pohybujú v širokom intervale (tvrdosť = 1– 6,5, hustota = 1,7–7,3 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), rozmanité sú aj ich makroskopické vlastnosti,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veľké množstvo druhov fosfátov vzniká v prostredí, kde sú zdrojom fosforu zvyšky organizmov vytvárajúcich fosfátovú kostru,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praktický význam majú hlavne fosfátové sedimenty tvorené </a:t>
            </a:r>
            <a:r>
              <a:rPr lang="sk-SK" altLang="sk-SK" sz="2000" dirty="0" err="1" smtClean="0">
                <a:latin typeface="Times New Roman" pitchFamily="18" charset="0"/>
              </a:rPr>
              <a:t>apatitom</a:t>
            </a:r>
            <a:r>
              <a:rPr lang="sk-SK" altLang="sk-SK" sz="2000" dirty="0" smtClean="0">
                <a:latin typeface="Times New Roman" pitchFamily="18" charset="0"/>
              </a:rPr>
              <a:t>, ktoré sú surovinami pre výrobu fosforečných </a:t>
            </a:r>
            <a:r>
              <a:rPr lang="sk-SK" altLang="sk-SK" sz="2000" dirty="0" err="1" smtClean="0">
                <a:latin typeface="Times New Roman" pitchFamily="18" charset="0"/>
              </a:rPr>
              <a:t>hnojiv</a:t>
            </a:r>
            <a:r>
              <a:rPr lang="sk-SK" altLang="sk-SK" sz="2000" dirty="0" smtClean="0">
                <a:latin typeface="Times New Roman" pitchFamily="18" charset="0"/>
              </a:rPr>
              <a:t> a fosforu. Fosfáty sú tiež zdrojom prvkov vzácnych zemín a </a:t>
            </a:r>
            <a:r>
              <a:rPr lang="sk-SK" altLang="sk-SK" sz="2000" dirty="0" err="1" smtClean="0">
                <a:latin typeface="Times New Roman" pitchFamily="18" charset="0"/>
              </a:rPr>
              <a:t>Th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VIII. trieda – kremičitany (silikáty)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72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1050 minerálov, t.j. 26 %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silikáty sú najviac vyskytujúcou sa skupinou minerálov – tvoria asi 75 % zemskej kôry, spolu s kremeňom (SiO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 - ktorý je im štruktúrne blízky) dokonca asi 95 %,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predstavujú veľmi dôležitú skupinu nerastných surovín pre keramický, sklársky, stavebný a hutnícky priemysel,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mnoho silikátov patrí medzi významné </a:t>
            </a:r>
            <a:r>
              <a:rPr lang="sk-SK" altLang="sk-SK" sz="2000" dirty="0" err="1" smtClean="0">
                <a:latin typeface="Times New Roman" pitchFamily="18" charset="0"/>
              </a:rPr>
              <a:t>horninotvorné</a:t>
            </a:r>
            <a:r>
              <a:rPr lang="sk-SK" altLang="sk-SK" sz="2000" dirty="0" smtClean="0">
                <a:latin typeface="Times New Roman" pitchFamily="18" charset="0"/>
              </a:rPr>
              <a:t> minerály, napr. </a:t>
            </a:r>
            <a:r>
              <a:rPr lang="sk-SK" altLang="sk-SK" sz="2000" dirty="0" err="1" smtClean="0">
                <a:latin typeface="Times New Roman" pitchFamily="18" charset="0"/>
              </a:rPr>
              <a:t>olivín</a:t>
            </a:r>
            <a:r>
              <a:rPr lang="sk-SK" altLang="sk-SK" sz="2000" dirty="0" smtClean="0">
                <a:latin typeface="Times New Roman" pitchFamily="18" charset="0"/>
              </a:rPr>
              <a:t> (</a:t>
            </a:r>
            <a:r>
              <a:rPr lang="sk-SK" altLang="sk-SK" sz="2000" dirty="0" err="1" smtClean="0">
                <a:latin typeface="Times New Roman" pitchFamily="18" charset="0"/>
              </a:rPr>
              <a:t>Mg,Fe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SiO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augit</a:t>
            </a:r>
            <a:r>
              <a:rPr lang="sk-SK" altLang="sk-SK" sz="2000" dirty="0" smtClean="0">
                <a:latin typeface="Times New Roman" pitchFamily="18" charset="0"/>
              </a:rPr>
              <a:t> (</a:t>
            </a:r>
            <a:r>
              <a:rPr lang="sk-SK" altLang="sk-SK" sz="2000" dirty="0" err="1" smtClean="0">
                <a:latin typeface="Times New Roman" pitchFamily="18" charset="0"/>
              </a:rPr>
              <a:t>Ca,Mg,Fe</a:t>
            </a:r>
            <a:r>
              <a:rPr lang="sk-SK" altLang="sk-SK" sz="2000" dirty="0" smtClean="0">
                <a:latin typeface="Times New Roman" pitchFamily="18" charset="0"/>
              </a:rPr>
              <a:t>)(</a:t>
            </a:r>
            <a:r>
              <a:rPr lang="sk-SK" altLang="sk-SK" sz="2000" dirty="0" err="1" smtClean="0">
                <a:latin typeface="Times New Roman" pitchFamily="18" charset="0"/>
              </a:rPr>
              <a:t>Mg,Fe,Al</a:t>
            </a:r>
            <a:r>
              <a:rPr lang="sk-SK" altLang="sk-SK" sz="2000" dirty="0" smtClean="0">
                <a:latin typeface="Times New Roman" pitchFamily="18" charset="0"/>
              </a:rPr>
              <a:t>)(</a:t>
            </a:r>
            <a:r>
              <a:rPr lang="sk-SK" altLang="sk-SK" sz="2000" dirty="0" err="1" smtClean="0">
                <a:latin typeface="Times New Roman" pitchFamily="18" charset="0"/>
              </a:rPr>
              <a:t>Si,Al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</a:t>
            </a:r>
            <a:r>
              <a:rPr lang="sk-SK" altLang="sk-SK" sz="2000" baseline="-25000" dirty="0" smtClean="0">
                <a:latin typeface="Times New Roman" pitchFamily="18" charset="0"/>
              </a:rPr>
              <a:t>6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muskovit</a:t>
            </a:r>
            <a:r>
              <a:rPr lang="sk-SK" altLang="sk-SK" sz="2000" dirty="0" smtClean="0">
                <a:latin typeface="Times New Roman" pitchFamily="18" charset="0"/>
              </a:rPr>
              <a:t>  KAl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(Si</a:t>
            </a:r>
            <a:r>
              <a:rPr lang="sk-SK" altLang="sk-SK" sz="2000" baseline="-25000" dirty="0" smtClean="0">
                <a:latin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Al)O</a:t>
            </a:r>
            <a:r>
              <a:rPr lang="sk-SK" altLang="sk-SK" sz="2000" baseline="-25000" dirty="0" smtClean="0">
                <a:latin typeface="Times New Roman" pitchFamily="18" charset="0"/>
              </a:rPr>
              <a:t>10</a:t>
            </a:r>
            <a:r>
              <a:rPr lang="sk-SK" altLang="sk-SK" sz="2000" dirty="0" smtClean="0">
                <a:latin typeface="Times New Roman" pitchFamily="18" charset="0"/>
              </a:rPr>
              <a:t>(OH)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Kremík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27,8 %                                  rádovo tisícky mld. t.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   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rádovo stovky mil. t. /rok               výroba kovového kremíka, skla, keramiky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Si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rude, ktorá sa používa na výrobu  kremíka, skla, keramických materiálov, žiaruvzdorných hmôt, atď.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Si: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ortoklas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KAlSi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albit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NaAlSi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043608" y="220486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Kremeň – SiO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11960" y="5589240"/>
            <a:ext cx="4392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https://www.youtube.com/watch?v=bTJiu0rNKf0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ázok 17" descr="http://geologie.vsb.cz/loziska/suroviny/nerudy/k%C5%99i%C5%A1%C5%A5%C3%A1l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Kremeň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9209" r="14308"/>
          <a:stretch>
            <a:fillRect/>
          </a:stretch>
        </p:blipFill>
        <p:spPr bwMode="auto">
          <a:xfrm>
            <a:off x="539552" y="1124744"/>
            <a:ext cx="8034049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Kremeň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07504" y="692697"/>
          <a:ext cx="8964489" cy="5496807"/>
        </p:xfrm>
        <a:graphic>
          <a:graphicData uri="http://schemas.openxmlformats.org/drawingml/2006/table">
            <a:tbl>
              <a:tblPr/>
              <a:tblGrid>
                <a:gridCol w="2326407"/>
                <a:gridCol w="3930597"/>
                <a:gridCol w="2707485"/>
              </a:tblGrid>
              <a:tr h="683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Kremeň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SiO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1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Môže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obsahovať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prímesy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hliníka, lítia, bóru, železa, horčíka, vápnika,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titánu a draslíka. </a:t>
                      </a:r>
                      <a:r>
                        <a:rPr lang="sk-SK" sz="1400" dirty="0">
                          <a:solidFill>
                            <a:srgbClr val="252525"/>
                          </a:solidFill>
                          <a:latin typeface="Arial"/>
                          <a:ea typeface="Calibri"/>
                        </a:rPr>
                        <a:t> 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Jeho hustota je 2,65 g/cm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ale udáva sa v rozsahu od 2,6 do 2,7 g/cm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Kremeň nemá štiepateľnosť, lom má lastúrový, trieštivý, niekedy nerovný.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79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Tento minerál sa vyskytuje zvyčajne vo vyvretých, premenených a usadených horninách. Vzniká v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magmatitoch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pegmatitoch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(niekedy prerastený so živcami),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žilách, v žilách alpského typu.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90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Okrem Brazílie a Kazachstanu sa hojne vyskytuje aj v Poľsku, Taliansku, Rusku, Ukrajine, Švajčiarsku, Rakúsku, na Madagaskare, v Kanade a USA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Na Slovensku sa vyskytuje vo Švedlári.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482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Kremeň je dôležitý pre keramický, sklársky a stavebný priemysel, využíva sa v metalurgii, elektrotechnike, optike a klenotníctve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Čistý kremeň je základnou surovinou pre výrobu skla a uplatňuje sa tiež ako brúsidlo pri výrobe keramiky a porcelánu. Kremenný piesok a štrk je základnou stavebnou surovinou. </a:t>
                      </a:r>
                    </a:p>
                  </a:txBody>
                  <a:tcPr marL="33835" marR="33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69" name="Obrázok 1" descr="http://geologie.vsb.cz/loziska/suroviny/nerudy/k%C5%99i%C5%A1%C5%A5%C3%A1l%200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92784"/>
            <a:ext cx="1058338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Kremeň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27984" y="4509120"/>
            <a:ext cx="864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SiO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endParaRPr lang="sk-SK" sz="2400" baseline="-250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3" name="Obrázok 12" descr="http://geologie.vsb.cz/loziska/suroviny/nerudy/z%C3%A1hn%C4%9Bda%2001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69" y="1268760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s://upload.wikimedia.org/wikipedia/commons/thumb/e/e2/Amethyst._Magaliesburg%2C_South_Africa.jpg/1280px-Amethyst._Magaliesburg%2C_South_Afric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662" r="13358"/>
          <a:stretch>
            <a:fillRect/>
          </a:stretch>
        </p:blipFill>
        <p:spPr bwMode="auto">
          <a:xfrm>
            <a:off x="5076056" y="1269080"/>
            <a:ext cx="3024336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Vápnik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3,6 %                                        rádovo stovky mil. t.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    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cca stovky tis. t. /rok                                výroba vápna, rafinačných trosiek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3284984"/>
            <a:ext cx="9144000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Praktické využitie týchto minerálov je v nerudách, ktoré sa používajú na výrobu  vápna, rafinačných sústav.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Ca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apatit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 </a:t>
            </a:r>
            <a:r>
              <a:rPr lang="sk-SK" sz="1600" dirty="0" smtClean="0"/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F,Cl,OH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anhydrid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– CaSO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27584" y="220486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Vápenec – CaCO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04248" y="220486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Fluorit CaF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27984" y="5466710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https://www.youtube.com/watch?v=PaWfDoowHTw</a:t>
            </a:r>
            <a:endParaRPr lang="sk-SK" altLang="sk-SK" sz="1600" b="1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rázok 21" descr="http://geologie.vsb.cz/loziska/suroviny/nerudy/v%C3%A1penec%2002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191766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ok 22" descr="http://geologie.vsb.cz/loziska/suroviny/nerudy/dolomit%2002_re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635896" y="220486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Dolomit –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CaMg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rázok 24" descr="http://geologie.vsb.cz/loziska/suroviny/nerudy/fluorit%2003_resiz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86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Vápenec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9209" r="14308"/>
          <a:stretch>
            <a:fillRect/>
          </a:stretch>
        </p:blipFill>
        <p:spPr bwMode="auto">
          <a:xfrm>
            <a:off x="505082" y="1196752"/>
            <a:ext cx="809936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Nerudné suroviny 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názov nerudná surovina označuje každú nerastnú surovinu, z ktorej je možné získať výrobným procesom keramické a sklárske produkty, žiaruvzdorné materiály, rafinačné trosky, stavebné materiály, atď.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medzi minerály a nerudné suroviny zaraďujeme tie,</a:t>
            </a: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1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ktoré majú majoritnú koncentráciu prvkov ako napr. Si, </a:t>
            </a:r>
            <a:r>
              <a:rPr lang="sk-SK" altLang="sk-SK" sz="2000" dirty="0" err="1" smtClean="0">
                <a:solidFill>
                  <a:srgbClr val="00CC00"/>
                </a:solidFill>
                <a:latin typeface="Times New Roman" pitchFamily="18" charset="0"/>
              </a:rPr>
              <a:t>Ca</a:t>
            </a:r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, Mg, K, Na.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Šípka dolu 7"/>
          <p:cNvSpPr/>
          <p:nvPr/>
        </p:nvSpPr>
        <p:spPr>
          <a:xfrm rot="16200000">
            <a:off x="4468837" y="2677765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3779912" y="501317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4" name="Picture 2" descr="http://g02.s.alicdn.com/kf/HTB12_NAIFXXXXaDXVXXq6xXFXXXq/Magnesite-Burnt-Refractory-Bricks.jpg_220x220.jpg"/>
          <p:cNvPicPr>
            <a:picLocks noChangeAspect="1" noChangeArrowheads="1"/>
          </p:cNvPicPr>
          <p:nvPr/>
        </p:nvPicPr>
        <p:blipFill>
          <a:blip r:embed="rId2" cstate="print"/>
          <a:srcRect l="3436" t="17182" r="3783" b="20965"/>
          <a:stretch>
            <a:fillRect/>
          </a:stretch>
        </p:blipFill>
        <p:spPr bwMode="auto">
          <a:xfrm>
            <a:off x="6012160" y="1772816"/>
            <a:ext cx="1944216" cy="1296144"/>
          </a:xfrm>
          <a:prstGeom prst="rect">
            <a:avLst/>
          </a:prstGeom>
          <a:noFill/>
        </p:spPr>
      </p:pic>
      <p:pic>
        <p:nvPicPr>
          <p:cNvPr id="39938" name="Picture 2" descr="http://i00.i.aliimg.com/photo/v0/60112501402/Slag_Powder_S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645024"/>
            <a:ext cx="1296144" cy="1296144"/>
          </a:xfrm>
          <a:prstGeom prst="rect">
            <a:avLst/>
          </a:prstGeom>
          <a:noFill/>
        </p:spPr>
      </p:pic>
      <p:pic>
        <p:nvPicPr>
          <p:cNvPr id="39940" name="Picture 4" descr="http://www.emigre.com/ImagesLG/SoldOutCeram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84984"/>
            <a:ext cx="1368152" cy="1292947"/>
          </a:xfrm>
          <a:prstGeom prst="rect">
            <a:avLst/>
          </a:prstGeom>
          <a:noFill/>
        </p:spPr>
      </p:pic>
      <p:pic>
        <p:nvPicPr>
          <p:cNvPr id="15" name="Obrázok 14" descr="http://geologie.vsb.cz/loziska/suroviny/nerudy/magnezit%2001_resiz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76872"/>
            <a:ext cx="2109452" cy="15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Vápenec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07504" y="692696"/>
          <a:ext cx="8856984" cy="4864536"/>
        </p:xfrm>
        <a:graphic>
          <a:graphicData uri="http://schemas.openxmlformats.org/drawingml/2006/table">
            <a:tbl>
              <a:tblPr/>
              <a:tblGrid>
                <a:gridCol w="2298511"/>
                <a:gridCol w="3883458"/>
                <a:gridCol w="2675015"/>
              </a:tblGrid>
              <a:tr h="790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Vápenec</a:t>
                      </a: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CaCO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284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Sedimentárna hornina, ktorá spolu s dolomitom tvorí štyri pätiny všetkých sedimentov na povrchu Zeme. V prevažnej miere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skladá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 uhličitanu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vápenatého (CaCO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 či už vo forme kalcitu, alebo aragonitu. Ako prímesi sa vyskytujú dolomit, siderit, kremeň, ílové minerály a úlomky skamenelín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Rozličné prímesi ich zafarbujú do siva, červena (oxidy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železa).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Hustotu má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2,6-3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kg.dm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³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2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Proces vzniku vápencov je niekoľkostupňový a prebieha v rôznych prostrediach od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povrchových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až po hlbšie. Pri premene kalcitového bahna na vápenec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prebiehajú procesy ako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cementácia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rozpúšťanie,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kompakcia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dolomitizácia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45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Vápence sú veľmi rozšírené po celom svete, vo všetkých geologických formáciách.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Na Slovensku sa ťaží v lome </a:t>
                      </a:r>
                      <a:r>
                        <a:rPr lang="sk-SK" sz="1400" dirty="0" err="1" smtClean="0">
                          <a:latin typeface="Times New Roman"/>
                          <a:ea typeface="Times New Roman"/>
                        </a:rPr>
                        <a:t>Včeláre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14793" marR="1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Vysokopercentné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vápence sa používajú pri výrobe skla, cukru, celulózy, dusíka, sódy či karbidu vápnika. V hutníctve má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vápenec (resp. vápno) význam ako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troskotvorná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prísada. </a:t>
                      </a:r>
                    </a:p>
                  </a:txBody>
                  <a:tcPr marL="14793" marR="14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49" name="Obrázok 40" descr="http://geologie.vsb.cz/loziska/suroviny/nerudy/v%C3%A1penec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850" y="620688"/>
            <a:ext cx="1154550" cy="8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Vápenec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95936" y="4509120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CaCO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8" descr="http://geologie.vsb.cz/loziska/suroviny/nerudy/kalcit%2001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nerudy/v%C3%A1penec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7072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Dolomit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8189" r="14308"/>
          <a:stretch>
            <a:fillRect/>
          </a:stretch>
        </p:blipFill>
        <p:spPr bwMode="auto">
          <a:xfrm>
            <a:off x="467544" y="1052736"/>
            <a:ext cx="820735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Dolomit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  <a:p>
            <a:pPr algn="ctr"/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07504" y="620688"/>
          <a:ext cx="8964487" cy="5497910"/>
        </p:xfrm>
        <a:graphic>
          <a:graphicData uri="http://schemas.openxmlformats.org/drawingml/2006/table">
            <a:tbl>
              <a:tblPr/>
              <a:tblGrid>
                <a:gridCol w="2326405"/>
                <a:gridCol w="3930596"/>
                <a:gridCol w="2707486"/>
              </a:tblGrid>
              <a:tr h="803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Dolomit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CaMg(CO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76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Dolomit vytvára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klencové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kryštály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prehnutými plochami. Tento minerál však môže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byť aj zrnitý.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Býva bezfarebný, biely, sivý, ružový alebo hnedý; vryp má biely. Patrí k priehľadným až priesvitným minerálom so skleným až perleťovým leskom. Tvrdosť má 3,5-4, hustota je 2,8-2,9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lom je nepravidelný.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2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Môže vznikať na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žilách v dôsledku vyzrážania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roztokov. Vzniká tiež pri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diagenéze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vápencov. Ide najmä 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dolomitáziu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- zatláčanie kalcitu vo vápencoch. 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4047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Slovensko - v magnezitových ložiskách Slovenského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rudohoria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Banská Štiavnica, Nízke Tatry,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Rakúsko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Leogang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Švajčiarsko 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Binnental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Španielsko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Eugui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31032" marR="31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69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Špeciálne druhy cementu v stavebníctve, hnojivo,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žiaruvzdorné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materiály.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 hutníctve sa používa aj ako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troskotvorná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prísada. 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1032" marR="3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7" name="Obrázok 4" descr="http://geologie.vsb.cz/loziska/suroviny/nerudy/dolomit%20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858" y="620784"/>
            <a:ext cx="1154550" cy="8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Dolomit</a:t>
            </a:r>
            <a:endParaRPr lang="sk-SK" altLang="sk-SK" sz="900" dirty="0" smtClean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563888" y="4509120"/>
            <a:ext cx="2376264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 </a:t>
            </a:r>
            <a:r>
              <a:rPr lang="sk-SK" sz="2400" dirty="0" err="1" smtClean="0">
                <a:solidFill>
                  <a:srgbClr val="00CC00"/>
                </a:solidFill>
                <a:latin typeface="Times New Roman"/>
                <a:ea typeface="Calibri"/>
              </a:rPr>
              <a:t>CaMg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(CO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)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5" name="Obrázok 14" descr="http://geologie.vsb.cz/loziska/suroviny/nerudy/dolomit%2003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1642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nerudy/dolom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9080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Fluorit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9209" r="14308"/>
          <a:stretch>
            <a:fillRect/>
          </a:stretch>
        </p:blipFill>
        <p:spPr bwMode="auto">
          <a:xfrm>
            <a:off x="539552" y="1124744"/>
            <a:ext cx="809936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Fluorit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07504" y="692697"/>
          <a:ext cx="8982191" cy="5361064"/>
        </p:xfrm>
        <a:graphic>
          <a:graphicData uri="http://schemas.openxmlformats.org/drawingml/2006/table">
            <a:tbl>
              <a:tblPr/>
              <a:tblGrid>
                <a:gridCol w="2331001"/>
                <a:gridCol w="3938358"/>
                <a:gridCol w="2712832"/>
              </a:tblGrid>
              <a:tr h="908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Fluorit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CaF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616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Fluorit je minerál kryštalizujúci v kubickej sústave. Kryštály bývajú kockové,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oktaedrické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často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zdvojčatené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Vyskytuje sa v mnohých farebných odtieňoch od bezfarebného, cez purpurový, zelený, fialový až po čierny. Je priehľadný až priesvitný minerál so skleným leskom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Tvrdosť má 4 (referenčný minerál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), hustota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3,18-3,6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lom je nepravidelný.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35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na hydrotermálnych žilách a v okolí termálnych prameňov. Na Slovensku je vzácny, ale inde patrí medzi pomerne bežné minerály.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12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Slovensko - Banská Belá, Hnilec,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Svet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- Nemecko v okolí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Oelsnitz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Wőlsendorf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Kongsberg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(Nórsko),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Alston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Moore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(Anglicko),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Amderma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Ural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Salem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Rosiclaire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(USA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).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33559" marR="3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747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Používá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sa ako surovina k výrobe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umelých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hmôt, kvapalín na prenos chladu, kyseliny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fluorovodíkovej,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hutníctve</a:t>
                      </a:r>
                      <a:r>
                        <a:rPr lang="sk-SK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ako súčasť </a:t>
                      </a:r>
                      <a:r>
                        <a:rPr lang="sk-SK" sz="14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liacich</a:t>
                      </a:r>
                      <a:r>
                        <a:rPr lang="sk-SK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práškov, v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sklenárstve. 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3559" marR="335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7" name="Obrázok 13" descr="http://geologie.vsb.cz/loziska/suroviny/nerudy/fluor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626" y="692800"/>
            <a:ext cx="123979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Fluorit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39952" y="4509120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CaF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2</a:t>
            </a:r>
            <a:endParaRPr lang="sk-SK" sz="2400" baseline="-250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3" name="Obrázok 12" descr="http://geologie.vsb.cz/loziska/suroviny/nerudy/fluorit%2004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nerudy/fluorit%2006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Horčík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92968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2,0 %                                        rádovo stovky mil. t.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    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cca stovky tis. t. /rok               výroba kovového horčíka, žiaruvzdorné materiály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Mg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3284984"/>
            <a:ext cx="9144000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nerude, ktorá sa používa na výrobu  horčíka a žiaruvzdorných hmôt.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Mg: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dolomit -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CaMg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55576" y="2204864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Magnezit – MgCO</a:t>
            </a:r>
            <a:r>
              <a:rPr lang="sk-SK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ázok 12" descr="http://geologie.vsb.cz/loziska/suroviny/nerudy/magnezit%2001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86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Nerudné suroviny 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niektoré nerudné suroviny sa zaraďujú aj medzi rudy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v prípade, keď produktom z tejto suroviny je kov</a:t>
            </a:r>
            <a:endParaRPr lang="sk-SK" altLang="sk-SK" sz="20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napr. z kremeňa sa môže vyrábať kovový kremík, alebo </a:t>
            </a:r>
            <a:r>
              <a:rPr lang="sk-SK" altLang="sk-SK" sz="2000" dirty="0" err="1" smtClean="0">
                <a:latin typeface="Times New Roman" pitchFamily="18" charset="0"/>
              </a:rPr>
              <a:t>ferosilícium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1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8" name="Šípka dolu 7"/>
          <p:cNvSpPr/>
          <p:nvPr/>
        </p:nvSpPr>
        <p:spPr>
          <a:xfrm rot="16200000">
            <a:off x="4247109" y="4401963"/>
            <a:ext cx="500062" cy="7143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2195736" y="141277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6" name="Picture 2" descr="http://www.danspapers.com/wp-content/uploads/2014/01/RoseQuart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462" y="4221088"/>
            <a:ext cx="1675418" cy="11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gnette4.wikia.nocookie.net/chataboutheroesrp/images/2/2c/Silicon.jpg/revision/latest?cb=201010101823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204082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Magnezit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8189" r="14308"/>
          <a:stretch>
            <a:fillRect/>
          </a:stretch>
        </p:blipFill>
        <p:spPr bwMode="auto">
          <a:xfrm>
            <a:off x="467544" y="1124744"/>
            <a:ext cx="820735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Magnezit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07504" y="637619"/>
          <a:ext cx="8856984" cy="5424955"/>
        </p:xfrm>
        <a:graphic>
          <a:graphicData uri="http://schemas.openxmlformats.org/drawingml/2006/table">
            <a:tbl>
              <a:tblPr/>
              <a:tblGrid>
                <a:gridCol w="2298508"/>
                <a:gridCol w="3883461"/>
                <a:gridCol w="2675015"/>
              </a:tblGrid>
              <a:tr h="763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Magnezit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MgCO</a:t>
                      </a:r>
                      <a:r>
                        <a:rPr lang="sk-SK" sz="1400" baseline="-25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267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vytvára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klencové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 zriedkavejšie i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prizmatické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tabuľkovité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kryštály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Vyskytuje sa však aj v celistvej masívnej,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šupinkovitej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vláknitej alebo zrnitej podobe. Môže byť bezfarebný, biely, sivý, žltkastý alebo hnedý, vryp má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biely. Tvrdosť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 rovná 4 - 4,5. Hustota je 3 kg.dm</a:t>
                      </a:r>
                      <a:r>
                        <a:rPr lang="sk-SK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−3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Lom je lastúrový.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4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Magnezit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vzniká zvetrávaním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ultrabázických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hornín bohatých na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Mg.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Metasomatickým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zatláčaním CaCO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pri prínose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hydrotermálnych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roztokov s vysokým obsahom Mg do vápencov a dolomitov vzniká kryštalický magnezit.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Vznikajú</a:t>
                      </a:r>
                      <a:r>
                        <a:rPr lang="sk-SK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aj s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edimentárne ložiská.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460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Hlavnými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producentmi magnezitu vo svete je Čína (50,5%), Rusko (13,1%), Turecko (10,1%), Slovensko (6,5%) a Brazília (5%).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Na Slovensku -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Jelšava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(pri Revúcej, okres Revúca), Košice (ložisko Bankov, okres Košice I), Lubeník (pri Revúcej). </a:t>
                      </a:r>
                    </a:p>
                  </a:txBody>
                  <a:tcPr marL="15376" marR="15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30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Magnezit sa používa na výrobu slinku, ktorý sa získava zahriatím a zbavením CO</a:t>
                      </a:r>
                      <a:r>
                        <a:rPr lang="sk-SK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čím sa získa takmer čistý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MgO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Z neho sa ďalej vyrábajú magnezitové 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chrómmagnezitové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tehly. 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5376" marR="15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7" name="Obrázok 13" descr="http://geologie.vsb.cz/loziska/suroviny/nerudy/magnezit%200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062" y="620776"/>
            <a:ext cx="1058338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Magnezit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95936" y="4577225"/>
            <a:ext cx="122413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MgCO</a:t>
            </a:r>
            <a:r>
              <a:rPr lang="sk-SK" sz="2400" baseline="-25000" dirty="0" smtClean="0">
                <a:solidFill>
                  <a:srgbClr val="00CC00"/>
                </a:solidFill>
                <a:latin typeface="Times New Roman"/>
                <a:ea typeface="Calibri"/>
              </a:rPr>
              <a:t>3</a:t>
            </a:r>
            <a:endParaRPr lang="sk-SK" sz="2400" baseline="-250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9" name="Obrázok 8" descr="http://geologie.vsb.cz/loziska/suroviny/nerudy/magnezit%2002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nerudy/magnez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83774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Sodík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2,8 %                                          cca stovky mil. t.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cca stovky tis. t. /rok                        výroba kuchynskej soli, chemický priemysel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Na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220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nerude, ktorá sa používa na výrobu  soli.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15616" y="2204864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Halit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ok 13" descr="http://geologie.vsb.cz/loziska/suroviny/nerudy/halit%2003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86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9209" r="14308"/>
          <a:stretch>
            <a:fillRect/>
          </a:stretch>
        </p:blipFill>
        <p:spPr bwMode="auto">
          <a:xfrm>
            <a:off x="505084" y="1125240"/>
            <a:ext cx="8099364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07503" y="692697"/>
          <a:ext cx="8928994" cy="5483226"/>
        </p:xfrm>
        <a:graphic>
          <a:graphicData uri="http://schemas.openxmlformats.org/drawingml/2006/table">
            <a:tbl>
              <a:tblPr/>
              <a:tblGrid>
                <a:gridCol w="2317195"/>
                <a:gridCol w="3915035"/>
                <a:gridCol w="2696764"/>
              </a:tblGrid>
              <a:tr h="704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Halit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NaCl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29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Vytvára kryštály kubického tvaru, zriedkavý je v podobe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oktaédrických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kryštálov. Môže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byť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bielej,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oranžovej, žltej, červenkastej, modrej až purpurovej farby, alebo pomerne bežne aj bezfarebný. Vryp je vždy biely.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Halit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je priehľadný až priesvitný minerál so skleným leskom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Tvrdosť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halitu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podľa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Mohsovej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stupnice </a:t>
                      </a: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</a:t>
                      </a:r>
                      <a:r>
                        <a:rPr lang="sk-SK" sz="14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Dá sa do neho väčšinou rýpať prstom. Pri ponorení do hlbších vrstiev kôry sa správa plasticky. Hustotu má 	2,1–2,2 g/cm³.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39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Tento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evaporit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vzniká vyzrážaním pri odparovaní slanej vody zo slaných jazier alebo morských lagún.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Vyskytuje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 spolu s ďalšími minerálmi, napr. so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sylvínom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sadrovcom, dolomitom 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anhydritom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297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Vo svete - Veľké náleziská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halitu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sa nachádzajú v poľskej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Wieliczke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Bochnii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, v nemeckom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Stassfurte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Bernburgu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alebo rakúskom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Hallein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Bad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Ischl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Na Slovensku -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V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oblasti Solivaru pri Prešove sa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ťažil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halit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už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od 17. storočia. Ďalšími lokalitami sú Soľ v okrese Vranov nad Topľou a Zalužice.</a:t>
                      </a:r>
                    </a:p>
                  </a:txBody>
                  <a:tcPr marL="23876" marR="2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54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Významný v potravinárskom a chemickom priemysle. </a:t>
                      </a:r>
                    </a:p>
                  </a:txBody>
                  <a:tcPr marL="23876" marR="2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Obrázok 13" descr="http://geologie.vsb.cz/loziska/suroviny/nerudy/halit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062" y="620688"/>
            <a:ext cx="1058338" cy="7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Halit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39952" y="4653136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sk-SK" altLang="sk-SK" sz="24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rázok 13" descr="http://geologie.vsb.cz/loziska/suroviny/nerudy/halit%2004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7072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geologie.vsb.cz/loziska/suroviny/nerudy/halit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7072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Draslík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4313" y="857250"/>
            <a:ext cx="860615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>
                <a:latin typeface="Times New Roman" pitchFamily="18" charset="0"/>
              </a:rPr>
              <a:t> </a:t>
            </a:r>
            <a:r>
              <a:rPr lang="sk-SK" altLang="sk-SK" sz="2000" dirty="0" smtClean="0">
                <a:latin typeface="Times New Roman" pitchFamily="18" charset="0"/>
              </a:rPr>
              <a:t>celkový obsah v zemskej kôre                                 svetové zásoby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              2,6 %                                          cca stovky mil. t. </a:t>
            </a: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svetová ťažba rúd                                                             použitie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cca stovky tis. t. /rok                                        výroba chemických zlúčenín</a:t>
            </a: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" name="Šípka dolu 19"/>
          <p:cNvSpPr/>
          <p:nvPr/>
        </p:nvSpPr>
        <p:spPr>
          <a:xfrm>
            <a:off x="2627784" y="1844824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Šípka dolu 19"/>
          <p:cNvSpPr/>
          <p:nvPr/>
        </p:nvSpPr>
        <p:spPr>
          <a:xfrm>
            <a:off x="6372200" y="1772816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Šípka dolu 19"/>
          <p:cNvSpPr/>
          <p:nvPr/>
        </p:nvSpPr>
        <p:spPr>
          <a:xfrm>
            <a:off x="1619672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Šípka dolu 19"/>
          <p:cNvSpPr/>
          <p:nvPr/>
        </p:nvSpPr>
        <p:spPr>
          <a:xfrm>
            <a:off x="6372200" y="4221088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K 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5" name="Šípka dolu 19"/>
          <p:cNvSpPr/>
          <p:nvPr/>
        </p:nvSpPr>
        <p:spPr>
          <a:xfrm>
            <a:off x="4368558" y="2708920"/>
            <a:ext cx="360040" cy="5040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504" y="3284984"/>
            <a:ext cx="8964488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Praktické využitie </a:t>
            </a:r>
            <a:r>
              <a:rPr lang="sk-SK" altLang="sk-SK" sz="1600" dirty="0" err="1" smtClean="0">
                <a:solidFill>
                  <a:srgbClr val="00CC00"/>
                </a:solidFill>
                <a:latin typeface="Times New Roman" pitchFamily="18" charset="0"/>
              </a:rPr>
              <a:t>tohoto</a:t>
            </a:r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minerálu je v nerude, ktorá sa používa na výrobu  chemických zlúčenín.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altLang="sk-SK" sz="1600" dirty="0" smtClean="0">
                <a:solidFill>
                  <a:srgbClr val="00CC00"/>
                </a:solidFill>
                <a:latin typeface="Times New Roman" pitchFamily="18" charset="0"/>
              </a:rPr>
              <a:t>    Ďalšie minerály na báze draslíka: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carnallit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  KMgCl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 · 6 H</a:t>
            </a:r>
            <a:r>
              <a:rPr lang="sk-SK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6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1400" baseline="-25000" dirty="0">
              <a:latin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15616" y="2204864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Sylvín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KCl</a:t>
            </a:r>
            <a:endParaRPr lang="sk-SK" altLang="sk-SK" sz="1600" b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ok 12" descr="http://geologie.vsb.cz/loziska/suroviny/nerudy/sylv%C3%ADn%2003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19188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2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Minerály na báze nerúd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minerály na báze nerúd patria do viacerých tried: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</a:t>
            </a:r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II. trieda – sulfidy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III. trieda – halogenidy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altLang="sk-SK" sz="2000" dirty="0" err="1" smtClean="0">
                <a:latin typeface="Times New Roman" pitchFamily="18" charset="0"/>
              </a:rPr>
              <a:t>NaCl</a:t>
            </a:r>
            <a:r>
              <a:rPr lang="sk-SK" altLang="sk-SK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sk-SK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IV. trieda – oxidy a hydroxidy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 V. trieda – karbonáty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</a:p>
          <a:p>
            <a:pPr algn="just"/>
            <a:endParaRPr lang="pl-PL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VI. trieda – sírany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· 2H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</a:p>
          <a:p>
            <a:pPr algn="just"/>
            <a:endParaRPr lang="pl-PL" altLang="sk-SK" sz="12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VII. trieda – fosforečnany </a:t>
            </a:r>
            <a:r>
              <a:rPr lang="sk-SK" altLang="sk-SK" sz="2000" dirty="0" smtClean="0">
                <a:latin typeface="Times New Roman" pitchFamily="18" charset="0"/>
              </a:rPr>
              <a:t>(napr.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</a:p>
          <a:p>
            <a:pPr algn="just"/>
            <a:endParaRPr lang="sk-SK" altLang="sk-SK" sz="1200" dirty="0" smtClean="0">
              <a:latin typeface="Times New Roman" pitchFamily="18" charset="0"/>
            </a:endParaRPr>
          </a:p>
          <a:p>
            <a:pPr algn="just"/>
            <a:r>
              <a:rPr lang="pl-PL" altLang="sk-SK" sz="2000" dirty="0" smtClean="0">
                <a:solidFill>
                  <a:srgbClr val="00CC00"/>
                </a:solidFill>
                <a:latin typeface="Times New Roman" pitchFamily="18" charset="0"/>
              </a:rPr>
              <a:t>                     VIII. trieda – kremičitany </a:t>
            </a:r>
            <a:r>
              <a:rPr lang="sk-SK" altLang="sk-SK" sz="2000" dirty="0" smtClean="0">
                <a:latin typeface="Times New Roman" pitchFamily="18" charset="0"/>
              </a:rPr>
              <a:t>(napr. (</a:t>
            </a:r>
            <a:r>
              <a:rPr lang="sk-SK" altLang="sk-SK" sz="2000" dirty="0" err="1" smtClean="0">
                <a:latin typeface="Times New Roman" pitchFamily="18" charset="0"/>
              </a:rPr>
              <a:t>Mg,Fe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SiO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</a:t>
            </a:r>
          </a:p>
          <a:p>
            <a:pPr algn="just"/>
            <a:endParaRPr lang="sk-SK" altLang="sk-SK" sz="2000" dirty="0" smtClean="0">
              <a:solidFill>
                <a:srgbClr val="00CC00"/>
              </a:solidFill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7" name="Šípka dolu 19"/>
          <p:cNvSpPr/>
          <p:nvPr/>
        </p:nvSpPr>
        <p:spPr>
          <a:xfrm>
            <a:off x="3347864" y="1412776"/>
            <a:ext cx="360040" cy="72008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Sylvín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9209" r="14308"/>
          <a:stretch>
            <a:fillRect/>
          </a:stretch>
        </p:blipFill>
        <p:spPr bwMode="auto">
          <a:xfrm>
            <a:off x="539552" y="1124744"/>
            <a:ext cx="809936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Sylvín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07504" y="692697"/>
          <a:ext cx="8964489" cy="5395732"/>
        </p:xfrm>
        <a:graphic>
          <a:graphicData uri="http://schemas.openxmlformats.org/drawingml/2006/table">
            <a:tbl>
              <a:tblPr/>
              <a:tblGrid>
                <a:gridCol w="2326407"/>
                <a:gridCol w="3930596"/>
                <a:gridCol w="2707486"/>
              </a:tblGrid>
              <a:tr h="636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Názov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minerálu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Sylvín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k-SK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vzorec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KCl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330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Charakteristika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Najčastejšie zrnité alebo vláknité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agregáty. Kryštály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majú tvar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hexaedru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alebo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oktoedru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Hustota je 1,99 g/cm³, tvrdosť je 2, vryp je biely, lesk sklený.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Chemicky čistý </a:t>
                      </a:r>
                      <a:r>
                        <a:rPr lang="sk-SK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sylvín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je 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bezfarebný,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stopy nečistôt ho zafarbujú (červený, žltý, zriedkavo modrý), má nepríjemnú horko-slanú chuť. 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34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Vznik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Sylvín vzniká vyzrážaním v soľných jazerách alebo z morskej vody, kryštalizuje zo sopečných plynov. Jeho výskyt je veľmi vzácny a nevyskytuje sa vo všetkých  soľných ložiskách.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493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Výskyt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Etna,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Vezúv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-Taliansko,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 err="1" smtClean="0">
                          <a:latin typeface="Times New Roman"/>
                          <a:ea typeface="Times New Roman"/>
                        </a:rPr>
                        <a:t>Ebro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 Texase,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Vo Francúzku v Alsasku a v južnom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</a:rPr>
                        <a:t>Bádensku</a:t>
                      </a: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 v Nemecku,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sk-SK" sz="1400" dirty="0">
                          <a:latin typeface="Times New Roman"/>
                          <a:ea typeface="Times New Roman"/>
                        </a:rPr>
                        <a:t>Mŕtve </a:t>
                      </a:r>
                      <a:r>
                        <a:rPr lang="sk-SK" sz="1400" dirty="0" smtClean="0">
                          <a:latin typeface="Times New Roman"/>
                          <a:ea typeface="Times New Roman"/>
                        </a:rPr>
                        <a:t>more.</a:t>
                      </a:r>
                      <a:endParaRPr lang="sk-SK" sz="1400" dirty="0">
                        <a:latin typeface="Times New Roman"/>
                        <a:ea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22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Použitie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Chemický priemysel, zdroj draslíka, predstavuje nenahraditeľnú surovinu pre výrobu draselných hnojív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sk-SK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Obrázok 22" descr="http://geologie.vsb.cz/loziska/suroviny/nerudy/sylv%C3%ADn%200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176" y="656776"/>
            <a:ext cx="1010232" cy="7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Sylvín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39952" y="4433209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k-SK" sz="2400" dirty="0" smtClean="0">
                <a:solidFill>
                  <a:srgbClr val="00CC00"/>
                </a:solidFill>
                <a:latin typeface="Times New Roman"/>
                <a:ea typeface="Calibri"/>
              </a:rPr>
              <a:t> </a:t>
            </a:r>
            <a:r>
              <a:rPr lang="sk-SK" sz="2400" dirty="0" err="1" smtClean="0">
                <a:solidFill>
                  <a:srgbClr val="00CC00"/>
                </a:solidFill>
                <a:latin typeface="Times New Roman"/>
                <a:ea typeface="Calibri"/>
              </a:rPr>
              <a:t>KCl</a:t>
            </a:r>
            <a:endParaRPr lang="sk-SK" sz="2400" dirty="0">
              <a:solidFill>
                <a:srgbClr val="00CC00"/>
              </a:solidFill>
              <a:latin typeface="Times New Roman"/>
              <a:ea typeface="Calibri"/>
            </a:endParaRPr>
          </a:p>
        </p:txBody>
      </p:sp>
      <p:pic>
        <p:nvPicPr>
          <p:cNvPr id="13" name="Obrázok 12" descr="http://geologie.vsb.cz/loziska/suroviny/nerudy/sylv%C3%ADn%2002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37" y="112474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geologie.vsb.cz/loziska/suroviny/nerudy/sylv%C3%ADn%2001_resi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09" y="1124744"/>
            <a:ext cx="383773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Použitá literatúra a obrázky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686301"/>
            <a:ext cx="69127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1200" dirty="0" err="1" smtClean="0"/>
              <a:t>Jirásek</a:t>
            </a:r>
            <a:r>
              <a:rPr lang="sk-SK" sz="1200" dirty="0" smtClean="0"/>
              <a:t>, J., Vavro, M.: </a:t>
            </a:r>
            <a:r>
              <a:rPr lang="sk-SK" sz="1200" dirty="0" err="1" smtClean="0"/>
              <a:t>Nerostné</a:t>
            </a:r>
            <a:r>
              <a:rPr lang="sk-SK" sz="1200" dirty="0" smtClean="0"/>
              <a:t> suroviny a </a:t>
            </a:r>
            <a:r>
              <a:rPr lang="sk-SK" sz="1200" dirty="0" err="1" smtClean="0"/>
              <a:t>jejich</a:t>
            </a:r>
            <a:r>
              <a:rPr lang="sk-SK" sz="1200" dirty="0" smtClean="0"/>
              <a:t> využití. Ostrava: Ministerstvo </a:t>
            </a:r>
            <a:r>
              <a:rPr lang="sk-SK" sz="1200" dirty="0" err="1" smtClean="0"/>
              <a:t>školství</a:t>
            </a:r>
            <a:r>
              <a:rPr lang="sk-SK" sz="1200" dirty="0" smtClean="0"/>
              <a:t>, mládeže a </a:t>
            </a:r>
            <a:r>
              <a:rPr lang="sk-SK" sz="1200" dirty="0" err="1" smtClean="0"/>
              <a:t>tělovýchovy</a:t>
            </a:r>
            <a:r>
              <a:rPr lang="sk-SK" sz="1200" dirty="0" smtClean="0"/>
              <a:t> ČR &amp; Vysoká škola </a:t>
            </a:r>
            <a:r>
              <a:rPr lang="sk-SK" sz="1200" dirty="0" err="1" smtClean="0"/>
              <a:t>báňská</a:t>
            </a:r>
            <a:r>
              <a:rPr lang="sk-SK" sz="1200" dirty="0" smtClean="0"/>
              <a:t> - Technická univerzita Ostrava, 2008. ISBN 978-80-248-1378-3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smtClean="0"/>
              <a:t>Karol </a:t>
            </a:r>
            <a:r>
              <a:rPr lang="sk-SK" sz="1200" dirty="0" err="1" smtClean="0"/>
              <a:t>Jesenák</a:t>
            </a:r>
            <a:r>
              <a:rPr lang="sk-SK" sz="1200" dirty="0" smtClean="0"/>
              <a:t>, STRUČNÝ PREHĽAD VYUŽITIA NESILIKÁTOVÝCH MINERÁLOV, UK 2012</a:t>
            </a:r>
          </a:p>
          <a:p>
            <a:pPr algn="just"/>
            <a:endParaRPr lang="sk-SK" sz="1200" dirty="0" smtClean="0"/>
          </a:p>
          <a:p>
            <a:pPr algn="just"/>
            <a:r>
              <a:rPr lang="sk-SK" sz="1200" dirty="0" err="1" smtClean="0"/>
              <a:t>Robert</a:t>
            </a:r>
            <a:r>
              <a:rPr lang="sk-SK" sz="1200" dirty="0" smtClean="0"/>
              <a:t> </a:t>
            </a:r>
            <a:r>
              <a:rPr lang="sk-SK" sz="1200" dirty="0" err="1" smtClean="0"/>
              <a:t>Lavinsky</a:t>
            </a:r>
            <a:r>
              <a:rPr lang="sk-SK" sz="1200" dirty="0" smtClean="0"/>
              <a:t>; </a:t>
            </a:r>
            <a:r>
              <a:rPr lang="sk-SK" sz="1200" dirty="0" smtClean="0">
                <a:hlinkClick r:id="rId2"/>
              </a:rPr>
              <a:t>http://www.irocks.com/</a:t>
            </a:r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r>
              <a:rPr lang="sk-SK" sz="1200" u="sng" dirty="0" smtClean="0">
                <a:latin typeface="+mn-lt"/>
                <a:hlinkClick r:id="rId3"/>
              </a:rPr>
              <a:t>https://sk.wikipedia.org/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r>
              <a:rPr lang="sk-SK" sz="1200" u="sng" dirty="0" smtClean="0">
                <a:latin typeface="+mn-lt"/>
                <a:hlinkClick r:id="rId4"/>
              </a:rPr>
              <a:t>https://cs.wikipedia.org/</a:t>
            </a:r>
            <a:endParaRPr lang="sk-SK" sz="1200" u="sng" dirty="0" smtClean="0">
              <a:latin typeface="+mn-lt"/>
            </a:endParaRPr>
          </a:p>
          <a:p>
            <a:pPr algn="just"/>
            <a:endParaRPr lang="sk-SK" sz="1200" u="sng" dirty="0" smtClean="0"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altLang="sk-SK" sz="1200" dirty="0" smtClean="0">
              <a:solidFill>
                <a:srgbClr val="00CC00"/>
              </a:solidFill>
              <a:latin typeface="+mn-lt"/>
            </a:endParaRPr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  <a:p>
            <a:pPr algn="just"/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II. trieda – sulfidy (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arsenidy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antimonidy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bismutidy</a:t>
            </a:r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600 minerálov, t.j. 15 %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sulfidy majú väčšinou vysokú hustotu (napr. 5 – 8 </a:t>
            </a:r>
            <a:r>
              <a:rPr lang="sk-SK" altLang="sk-SK" sz="2000" dirty="0" err="1" smtClean="0">
                <a:latin typeface="Times New Roman" pitchFamily="18" charset="0"/>
              </a:rPr>
              <a:t>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), </a:t>
            </a:r>
            <a:r>
              <a:rPr lang="sk-SK" altLang="sk-SK" sz="2000" dirty="0" err="1" smtClean="0">
                <a:latin typeface="Times New Roman" pitchFamily="18" charset="0"/>
              </a:rPr>
              <a:t>polokovový</a:t>
            </a:r>
            <a:r>
              <a:rPr lang="sk-SK" altLang="sk-SK" sz="2000" dirty="0" smtClean="0">
                <a:latin typeface="Times New Roman" pitchFamily="18" charset="0"/>
              </a:rPr>
              <a:t> či kovový lesk, sú nepriehľadné, majú najčastejšie šedú, </a:t>
            </a:r>
            <a:r>
              <a:rPr lang="sk-SK" altLang="sk-SK" sz="2000" dirty="0" err="1" smtClean="0">
                <a:latin typeface="Times New Roman" pitchFamily="18" charset="0"/>
              </a:rPr>
              <a:t>žltošedú</a:t>
            </a:r>
            <a:r>
              <a:rPr lang="sk-SK" altLang="sk-SK" sz="2000" dirty="0" smtClean="0">
                <a:latin typeface="Times New Roman" pitchFamily="18" charset="0"/>
              </a:rPr>
              <a:t> či bronzovo žltú farbu a relatívne nízku tvrdosť, 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asi 20 sulfidov je v prírode často sa vyskytujúcich, ostatné sulfidy a všetky ostatné minerály 2. triedy sa vyskytujú vzácne,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ložiská sulfidov sú ekonomicky najdôležitejším zdrojom neželezných kovov ale existujú aj na báze nerúd (napr. pyrit – 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III. trieda – </a:t>
            </a:r>
            <a:r>
              <a:rPr lang="sk-SK" altLang="sk-SK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halogenidy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4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160 minerálov, t.j. 4 %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</a:t>
            </a:r>
            <a:r>
              <a:rPr lang="sk-SK" altLang="sk-SK" sz="2000" dirty="0" err="1" smtClean="0">
                <a:latin typeface="Times New Roman" pitchFamily="18" charset="0"/>
              </a:rPr>
              <a:t>halogenidov</a:t>
            </a:r>
            <a:r>
              <a:rPr lang="sk-SK" altLang="sk-SK" sz="2000" dirty="0" smtClean="0">
                <a:latin typeface="Times New Roman" pitchFamily="18" charset="0"/>
              </a:rPr>
              <a:t> má nízku hustotu a nízku tvrdosť, mnohé sú rozpustné vo vode (najmä chloridy) a majú charakteristickú chuť. Obvykle sa jedná o minerály číre, niekedy sú rôzne zafarbené prímesami. Väčšina  jednoduchých </a:t>
            </a:r>
            <a:r>
              <a:rPr lang="sk-SK" altLang="sk-SK" sz="2000" dirty="0" err="1" smtClean="0">
                <a:latin typeface="Times New Roman" pitchFamily="18" charset="0"/>
              </a:rPr>
              <a:t>halogenidov</a:t>
            </a:r>
            <a:r>
              <a:rPr lang="sk-SK" altLang="sk-SK" sz="2000" dirty="0" smtClean="0">
                <a:latin typeface="Times New Roman" pitchFamily="18" charset="0"/>
              </a:rPr>
              <a:t> kryštalizuje v sústavách s vysokou symetriou, napr. v kubickej sústave,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ekonomický význam ložísk </a:t>
            </a:r>
            <a:r>
              <a:rPr lang="sk-SK" altLang="sk-SK" sz="2000" dirty="0" err="1" smtClean="0">
                <a:latin typeface="Times New Roman" pitchFamily="18" charset="0"/>
              </a:rPr>
              <a:t>halogenidov</a:t>
            </a:r>
            <a:r>
              <a:rPr lang="sk-SK" altLang="sk-SK" sz="2000" dirty="0" smtClean="0">
                <a:latin typeface="Times New Roman" pitchFamily="18" charset="0"/>
              </a:rPr>
              <a:t> je veľký: sú zdrojom surovín pre chemický, potravinársky, metalurgický a sklársky priemysel,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ložiská chloridov, jodidov a </a:t>
            </a:r>
            <a:r>
              <a:rPr lang="sk-SK" altLang="sk-SK" sz="2000" dirty="0" err="1" smtClean="0">
                <a:latin typeface="Times New Roman" pitchFamily="18" charset="0"/>
              </a:rPr>
              <a:t>bromidov</a:t>
            </a:r>
            <a:r>
              <a:rPr lang="sk-SK" altLang="sk-SK" sz="2000" dirty="0" smtClean="0">
                <a:latin typeface="Times New Roman" pitchFamily="18" charset="0"/>
              </a:rPr>
              <a:t> vznikajú najčastejšie kryštalizáciou z morskej vody (napr. </a:t>
            </a:r>
            <a:r>
              <a:rPr lang="sk-SK" altLang="sk-SK" sz="2000" dirty="0" err="1" smtClean="0">
                <a:latin typeface="Times New Roman" pitchFamily="18" charset="0"/>
              </a:rPr>
              <a:t>halit</a:t>
            </a:r>
            <a:r>
              <a:rPr lang="sk-SK" altLang="sk-SK" sz="2000" dirty="0" smtClean="0">
                <a:latin typeface="Times New Roman" pitchFamily="18" charset="0"/>
              </a:rPr>
              <a:t> - </a:t>
            </a:r>
            <a:r>
              <a:rPr lang="sk-SK" altLang="sk-SK" sz="2000" dirty="0" err="1" smtClean="0">
                <a:latin typeface="Times New Roman" pitchFamily="18" charset="0"/>
              </a:rPr>
              <a:t>NaCl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sylvín</a:t>
            </a:r>
            <a:r>
              <a:rPr lang="sk-SK" altLang="sk-SK" sz="2000" dirty="0" smtClean="0">
                <a:latin typeface="Times New Roman" pitchFamily="18" charset="0"/>
              </a:rPr>
              <a:t> - </a:t>
            </a:r>
            <a:r>
              <a:rPr lang="sk-SK" altLang="sk-SK" sz="2000" dirty="0" err="1" smtClean="0">
                <a:latin typeface="Times New Roman" pitchFamily="18" charset="0"/>
              </a:rPr>
              <a:t>KCl</a:t>
            </a:r>
            <a:r>
              <a:rPr lang="sk-SK" altLang="sk-SK" sz="2000" dirty="0" smtClean="0">
                <a:latin typeface="Times New Roman" pitchFamily="18" charset="0"/>
              </a:rPr>
              <a:t>, fluorit – CaF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IV. trieda – oxidy a hydroxidy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814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570 minerálov, t.j. 15 %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fyzikálne a morfologické vlastnosti oxidov a hydroxidov sú veľmi rozmanité v závislosti na ich štruktúre,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výskyt oxidov a hydroxidov je spojený so širokou škálou genetických procesov – vznikajú v magmatickom, </a:t>
            </a:r>
            <a:r>
              <a:rPr lang="sk-SK" altLang="sk-SK" sz="2000" dirty="0" err="1" smtClean="0">
                <a:latin typeface="Times New Roman" pitchFamily="18" charset="0"/>
              </a:rPr>
              <a:t>hydrotermálnom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metasomatickom</a:t>
            </a:r>
            <a:r>
              <a:rPr lang="sk-SK" altLang="sk-SK" sz="2000" dirty="0" smtClean="0">
                <a:latin typeface="Times New Roman" pitchFamily="18" charset="0"/>
              </a:rPr>
              <a:t> a </a:t>
            </a:r>
            <a:r>
              <a:rPr lang="sk-SK" altLang="sk-SK" sz="2000" dirty="0" err="1" smtClean="0">
                <a:latin typeface="Times New Roman" pitchFamily="18" charset="0"/>
              </a:rPr>
              <a:t>metamorfnom</a:t>
            </a:r>
            <a:r>
              <a:rPr lang="sk-SK" altLang="sk-SK" sz="2000" dirty="0" smtClean="0">
                <a:latin typeface="Times New Roman" pitchFamily="18" charset="0"/>
              </a:rPr>
              <a:t> prostredí. Tvoria cca 17 % zemskej kôry, z toho takmer     90 % pripadá na kremeň,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k oxidom a hydroxidom patria ekonomicky významné rudy (napr. na báze </a:t>
            </a:r>
            <a:r>
              <a:rPr lang="sk-SK" altLang="sk-SK" sz="2000" dirty="0" err="1" smtClean="0">
                <a:latin typeface="Times New Roman" pitchFamily="18" charset="0"/>
              </a:rPr>
              <a:t>Fe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Cr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Mn</a:t>
            </a:r>
            <a:r>
              <a:rPr lang="sk-SK" altLang="sk-SK" sz="2000" dirty="0" smtClean="0">
                <a:latin typeface="Times New Roman" pitchFamily="18" charset="0"/>
              </a:rPr>
              <a:t>, Ti, </a:t>
            </a:r>
            <a:r>
              <a:rPr lang="sk-SK" altLang="sk-SK" sz="2000" dirty="0" err="1" smtClean="0">
                <a:latin typeface="Times New Roman" pitchFamily="18" charset="0"/>
              </a:rPr>
              <a:t>Cu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Al</a:t>
            </a:r>
            <a:r>
              <a:rPr lang="sk-SK" altLang="sk-SK" sz="2000" dirty="0" smtClean="0">
                <a:latin typeface="Times New Roman" pitchFamily="18" charset="0"/>
              </a:rPr>
              <a:t>, Si, </a:t>
            </a:r>
            <a:r>
              <a:rPr lang="sk-SK" altLang="sk-SK" sz="2000" dirty="0" err="1" smtClean="0">
                <a:latin typeface="Times New Roman" pitchFamily="18" charset="0"/>
              </a:rPr>
              <a:t>Ca</a:t>
            </a:r>
            <a:r>
              <a:rPr lang="sk-SK" altLang="sk-SK" sz="2000" dirty="0" smtClean="0">
                <a:latin typeface="Times New Roman" pitchFamily="18" charset="0"/>
              </a:rPr>
              <a:t>, Mg, </a:t>
            </a:r>
            <a:r>
              <a:rPr lang="sk-SK" altLang="sk-SK" sz="2000" dirty="0" err="1" smtClean="0">
                <a:latin typeface="Times New Roman" pitchFamily="18" charset="0"/>
              </a:rPr>
              <a:t>Sn</a:t>
            </a:r>
            <a:r>
              <a:rPr lang="sk-SK" altLang="sk-SK" sz="2000" dirty="0" smtClean="0">
                <a:latin typeface="Times New Roman" pitchFamily="18" charset="0"/>
              </a:rPr>
              <a:t>, </a:t>
            </a:r>
            <a:r>
              <a:rPr lang="sk-SK" altLang="sk-SK" sz="2000" dirty="0" err="1" smtClean="0">
                <a:latin typeface="Times New Roman" pitchFamily="18" charset="0"/>
              </a:rPr>
              <a:t>Nb</a:t>
            </a:r>
            <a:r>
              <a:rPr lang="sk-SK" altLang="sk-SK" sz="2000" dirty="0" smtClean="0">
                <a:latin typeface="Times New Roman" pitchFamily="18" charset="0"/>
              </a:rPr>
              <a:t>, Ta, U, </a:t>
            </a:r>
            <a:r>
              <a:rPr lang="sk-SK" altLang="sk-SK" sz="2000" dirty="0" err="1" smtClean="0">
                <a:latin typeface="Times New Roman" pitchFamily="18" charset="0"/>
              </a:rPr>
              <a:t>Th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V. trieda – karbonáty a dusičnany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210 minerálov, t.j. 6 %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väčšina karbonátov sú v čistej forme bezfarebné, často sa sfarbujú v dôsledku porúch kryštálovej mriežky alebo prítomnosťou inklúzií iných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tvrdosť bežných karbonátov je 3 – 4,5 </a:t>
            </a:r>
            <a:r>
              <a:rPr lang="sk-SK" altLang="sk-SK" sz="2000" dirty="0" err="1" smtClean="0">
                <a:latin typeface="Times New Roman" pitchFamily="18" charset="0"/>
              </a:rPr>
              <a:t>Mohsovej</a:t>
            </a:r>
            <a:r>
              <a:rPr lang="sk-SK" altLang="sk-SK" sz="2000" dirty="0" smtClean="0">
                <a:latin typeface="Times New Roman" pitchFamily="18" charset="0"/>
              </a:rPr>
              <a:t> škály, hustota sa pohybuje v intervale cca 2,5 – 4 </a:t>
            </a:r>
            <a:r>
              <a:rPr lang="sk-SK" altLang="sk-SK" sz="2000" dirty="0" err="1" smtClean="0">
                <a:latin typeface="Times New Roman" pitchFamily="18" charset="0"/>
              </a:rPr>
              <a:t>g.cm</a:t>
            </a:r>
            <a:r>
              <a:rPr lang="sk-SK" altLang="sk-SK" sz="2000" baseline="30000" dirty="0" smtClean="0">
                <a:latin typeface="Times New Roman" pitchFamily="18" charset="0"/>
              </a:rPr>
              <a:t>–3</a:t>
            </a:r>
            <a:r>
              <a:rPr lang="sk-SK" altLang="sk-SK" sz="2000" dirty="0" smtClean="0">
                <a:latin typeface="Times New Roman" pitchFamily="18" charset="0"/>
              </a:rPr>
              <a:t>, majú dokonalú štiepateľnosť,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3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najväčšie množstvo karbonátov je na báze vápnika a horčíka, vznikajú sedimentáciou organizmov, hlavne vo vodnom prostredí. Karbonáty sú tiež bežnou zložkou </a:t>
            </a:r>
            <a:r>
              <a:rPr lang="sk-SK" altLang="sk-SK" sz="2000" dirty="0" err="1" smtClean="0">
                <a:latin typeface="Times New Roman" pitchFamily="18" charset="0"/>
              </a:rPr>
              <a:t>hydrotermálnych</a:t>
            </a:r>
            <a:r>
              <a:rPr lang="sk-SK" altLang="sk-SK" sz="2000" dirty="0" smtClean="0">
                <a:latin typeface="Times New Roman" pitchFamily="18" charset="0"/>
              </a:rPr>
              <a:t> žíl.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B050">
              <a:alpha val="7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k-SK" altLang="sk-SK" sz="800" b="1" dirty="0">
              <a:solidFill>
                <a:srgbClr val="FFFFFF"/>
              </a:solidFill>
            </a:endParaRPr>
          </a:p>
          <a:p>
            <a:pPr algn="ctr"/>
            <a:r>
              <a:rPr lang="sk-SK" altLang="sk-SK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VI. trieda – sírany (sulfáty)</a:t>
            </a:r>
            <a:endParaRPr lang="sk-SK" altLang="sk-SK" sz="900" dirty="0">
              <a:solidFill>
                <a:srgbClr val="FFFFFF"/>
              </a:solidFill>
              <a:latin typeface="Courier New" pitchFamily="49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14313" y="521374"/>
            <a:ext cx="7814071" cy="75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k-SK" altLang="sk-SK" sz="2200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cca 330 minerálov, t.j. 8 % všetkých dnes známych minerálov,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9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2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pre sulfáty je charakteristický nekovový vzhľad a nízka tvrdosť (do 4 stupňov </a:t>
            </a:r>
            <a:r>
              <a:rPr lang="sk-SK" altLang="sk-SK" sz="2000" dirty="0" err="1" smtClean="0">
                <a:latin typeface="Times New Roman" pitchFamily="18" charset="0"/>
              </a:rPr>
              <a:t>Mohsovej</a:t>
            </a:r>
            <a:r>
              <a:rPr lang="sk-SK" altLang="sk-SK" sz="2000" dirty="0" smtClean="0">
                <a:latin typeface="Times New Roman" pitchFamily="18" charset="0"/>
              </a:rPr>
              <a:t> stupnice). Sú väčšinou bezfarebné, alebo perleťovo lesklé, často dokonale štiepateľné,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sulfáty vznikajú v prírode reakciami plynných oxidov síry s okolitými horninami pri vulkanickej činnosti, oxidáciou sulfidov, hlavne pyritu (FeS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),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11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k-SK" altLang="sk-SK" sz="2000" dirty="0" smtClean="0">
                <a:latin typeface="Times New Roman" pitchFamily="18" charset="0"/>
              </a:rPr>
              <a:t>  majú uplatnenie v stavebnom priemysle (napr. </a:t>
            </a:r>
            <a:r>
              <a:rPr lang="sk-SK" altLang="sk-SK" sz="2000" dirty="0" err="1" smtClean="0">
                <a:latin typeface="Times New Roman" pitchFamily="18" charset="0"/>
              </a:rPr>
              <a:t>sádrovec</a:t>
            </a:r>
            <a:r>
              <a:rPr lang="sk-SK" altLang="sk-SK" sz="2000" dirty="0" smtClean="0">
                <a:latin typeface="Times New Roman" pitchFamily="18" charset="0"/>
              </a:rPr>
              <a:t> – CaSO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· 2H</a:t>
            </a:r>
            <a:r>
              <a:rPr lang="sk-SK" altLang="sk-SK" sz="2000" baseline="-25000" dirty="0" smtClean="0">
                <a:latin typeface="Times New Roman" pitchFamily="18" charset="0"/>
              </a:rPr>
              <a:t>2</a:t>
            </a:r>
            <a:r>
              <a:rPr lang="sk-SK" altLang="sk-SK" sz="2000" dirty="0" smtClean="0">
                <a:latin typeface="Times New Roman" pitchFamily="18" charset="0"/>
              </a:rPr>
              <a:t>O), alebo ako zdroj niektorých prvkov (napr. baryt – BaSO</a:t>
            </a:r>
            <a:r>
              <a:rPr lang="sk-SK" altLang="sk-SK" sz="2000" baseline="-25000" dirty="0" smtClean="0">
                <a:latin typeface="Times New Roman" pitchFamily="18" charset="0"/>
              </a:rPr>
              <a:t>4</a:t>
            </a:r>
            <a:r>
              <a:rPr lang="sk-SK" altLang="sk-SK" sz="2000" dirty="0" smtClean="0">
                <a:latin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/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 smtClean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sk-SK" altLang="sk-SK" sz="2000" dirty="0">
              <a:latin typeface="Times New Roman" pitchFamily="18" charset="0"/>
            </a:endParaRPr>
          </a:p>
          <a:p>
            <a:pPr algn="just"/>
            <a:endParaRPr lang="sk-SK" altLang="sk-SK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k-SK" altLang="sk-SK" b="1" dirty="0">
              <a:solidFill>
                <a:schemeClr val="bg1"/>
              </a:solidFill>
            </a:endParaRPr>
          </a:p>
          <a:p>
            <a:pPr algn="ctr"/>
            <a:endParaRPr lang="sk-SK" altLang="sk-SK" sz="100" b="1" dirty="0">
              <a:solidFill>
                <a:schemeClr val="bg1"/>
              </a:solidFill>
            </a:endParaRPr>
          </a:p>
          <a:p>
            <a:pPr algn="ctr"/>
            <a:r>
              <a:rPr lang="sk-SK" alt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Nerastné suroviny       </a:t>
            </a:r>
            <a:endParaRPr lang="sk-SK" alt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ročník </a:t>
            </a:r>
            <a:r>
              <a:rPr lang="sk-SK" altLang="sk-S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bakalarského</a:t>
            </a:r>
            <a:r>
              <a:rPr lang="sk-SK" alt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štúdia</a:t>
            </a:r>
            <a:endParaRPr lang="sk-SK" altLang="sk-SK" sz="900" dirty="0">
              <a:solidFill>
                <a:schemeClr val="bg1"/>
              </a:solidFill>
              <a:latin typeface="Courier New" pitchFamily="49" charset="0"/>
            </a:endParaRPr>
          </a:p>
          <a:p>
            <a:pPr algn="ctr">
              <a:spcAft>
                <a:spcPts val="1000"/>
              </a:spcAft>
            </a:pPr>
            <a:endParaRPr lang="sk-SK" alt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FF7A00">
                <a:alpha val="0"/>
              </a:srgbClr>
            </a:gs>
            <a:gs pos="29000">
              <a:srgbClr val="FD560B"/>
            </a:gs>
            <a:gs pos="0">
              <a:srgbClr val="4D0808"/>
            </a:gs>
          </a:gsLst>
          <a:lin ang="5400000" scaled="1"/>
          <a:tileRect/>
        </a:gra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defRPr sz="2500" dirty="0">
            <a:latin typeface="Times New Roman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24778</TotalTime>
  <Words>2919</Words>
  <Application>Microsoft Office PowerPoint</Application>
  <PresentationFormat>Prezentácia na obrazovke (4:3)</PresentationFormat>
  <Paragraphs>684</Paragraphs>
  <Slides>43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4" baseType="lpstr">
      <vt:lpstr>Výchozí návrh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</vt:vector>
  </TitlesOfParts>
  <Company>KMZaZ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Hutníctvo železa a ocele</dc:title>
  <dc:creator>SK</dc:creator>
  <cp:lastModifiedBy>jarko</cp:lastModifiedBy>
  <cp:revision>897</cp:revision>
  <dcterms:created xsi:type="dcterms:W3CDTF">2005-04-07T08:10:10Z</dcterms:created>
  <dcterms:modified xsi:type="dcterms:W3CDTF">2020-12-01T07:24:50Z</dcterms:modified>
</cp:coreProperties>
</file>