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12" r:id="rId3"/>
    <p:sldId id="331" r:id="rId4"/>
    <p:sldId id="314" r:id="rId5"/>
    <p:sldId id="327" r:id="rId6"/>
    <p:sldId id="365" r:id="rId7"/>
    <p:sldId id="326" r:id="rId8"/>
    <p:sldId id="329" r:id="rId9"/>
    <p:sldId id="330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34" r:id="rId20"/>
    <p:sldId id="335" r:id="rId21"/>
    <p:sldId id="366" r:id="rId22"/>
    <p:sldId id="336" r:id="rId23"/>
    <p:sldId id="337" r:id="rId24"/>
    <p:sldId id="349" r:id="rId25"/>
    <p:sldId id="351" r:id="rId26"/>
    <p:sldId id="350" r:id="rId27"/>
    <p:sldId id="320" r:id="rId28"/>
    <p:sldId id="352" r:id="rId29"/>
    <p:sldId id="338" r:id="rId30"/>
    <p:sldId id="339" r:id="rId31"/>
    <p:sldId id="340" r:id="rId32"/>
    <p:sldId id="346" r:id="rId33"/>
    <p:sldId id="343" r:id="rId34"/>
    <p:sldId id="344" r:id="rId35"/>
    <p:sldId id="345" r:id="rId36"/>
    <p:sldId id="347" r:id="rId37"/>
    <p:sldId id="348" r:id="rId38"/>
    <p:sldId id="353" r:id="rId39"/>
    <p:sldId id="354" r:id="rId40"/>
    <p:sldId id="315" r:id="rId41"/>
    <p:sldId id="355" r:id="rId42"/>
    <p:sldId id="373" r:id="rId43"/>
    <p:sldId id="367" r:id="rId44"/>
    <p:sldId id="368" r:id="rId45"/>
    <p:sldId id="369" r:id="rId46"/>
    <p:sldId id="374" r:id="rId47"/>
    <p:sldId id="370" r:id="rId48"/>
    <p:sldId id="371" r:id="rId49"/>
    <p:sldId id="372" r:id="rId50"/>
    <p:sldId id="375" r:id="rId51"/>
    <p:sldId id="332" r:id="rId52"/>
  </p:sldIdLst>
  <p:sldSz cx="9144000" cy="6858000" type="screen4x3"/>
  <p:notesSz cx="6858000" cy="994568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  <a:srgbClr val="FFFFCC"/>
    <a:srgbClr val="00FF00"/>
    <a:srgbClr val="FFFFFF"/>
    <a:srgbClr val="3A2ED2"/>
    <a:srgbClr val="E80616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709" autoAdjust="0"/>
  </p:normalViewPr>
  <p:slideViewPr>
    <p:cSldViewPr>
      <p:cViewPr varScale="1">
        <p:scale>
          <a:sx n="68" d="100"/>
          <a:sy n="68" d="100"/>
        </p:scale>
        <p:origin x="-137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301346-AEA0-49D2-956A-D181BB5D5748}" type="datetimeFigureOut">
              <a:rPr lang="sk-SK"/>
              <a:pPr>
                <a:defRPr/>
              </a:pPr>
              <a:t>26. 9. 2019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F7D5D3-2993-4A8E-8EED-DE8ABF0A003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97761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E37F-5228-411A-BC19-5703D9E0DA7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DD1A-1CCD-4598-BA0A-DAB446DF9AC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E8E5-673C-4834-BE8F-778C01FF28B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A526-90AF-48FF-8CE1-F4A6E1599A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CB973-BADF-4EA1-89A1-3207A18F85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264C3-4CDD-49A2-9400-BFFFC3F7CDA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4C73-2DD3-4C15-BA72-DD78BE773D9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4E8A-6898-4633-970D-B758B052BE6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3FDD9-08B4-4B84-BB17-8C9C361515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A10F-615A-483C-B82B-01DF2FF7783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521B-A871-4963-830D-E3380E1ED0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D1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styly předlohy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Třetí úroveň</a:t>
            </a:r>
          </a:p>
          <a:p>
            <a:pPr lvl="3"/>
            <a:r>
              <a:rPr lang="sk-SK" altLang="sk-SK" smtClean="0"/>
              <a:t>Čtvrtá úroveň</a:t>
            </a:r>
          </a:p>
          <a:p>
            <a:pPr lvl="4"/>
            <a:r>
              <a:rPr lang="sk-SK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020BC2-616C-4DB1-94EC-8EAED6001E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MfolFC0Rr8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OxFDul9vQ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smc.com/en/" TargetMode="External"/><Relationship Id="rId2" Type="http://schemas.openxmlformats.org/officeDocument/2006/relationships/hyperlink" Target="http://corporate.arcelormittal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elpo.sk/" TargetMode="External"/><Relationship Id="rId5" Type="http://schemas.openxmlformats.org/officeDocument/2006/relationships/hyperlink" Target="http://www.usske.sk/" TargetMode="External"/><Relationship Id="rId4" Type="http://schemas.openxmlformats.org/officeDocument/2006/relationships/hyperlink" Target="http://www.baosteel.com/group_e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z.sk/" TargetMode="External"/><Relationship Id="rId2" Type="http://schemas.openxmlformats.org/officeDocument/2006/relationships/hyperlink" Target="http://www.nzf.com.ua/En/Default.aspx?sect=main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MgQ1-HdElM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kuyama.co.jp/eng/" TargetMode="External"/><Relationship Id="rId2" Type="http://schemas.openxmlformats.org/officeDocument/2006/relationships/hyperlink" Target="https://www.elkem.com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BPv2p7T1wo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cx.com/" TargetMode="External"/><Relationship Id="rId2" Type="http://schemas.openxmlformats.org/officeDocument/2006/relationships/hyperlink" Target="https://www.codelco.com/prontus_codelco/site/edic/base/port/inicio_ingle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ovohuty.sk/En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otinto.com/" TargetMode="External"/><Relationship Id="rId2" Type="http://schemas.openxmlformats.org/officeDocument/2006/relationships/hyperlink" Target="http://www.rusal.ru/en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lovalco.sk/web/homepage_ns.nsf/mainFrameset?OpenFrameset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mag.sk/" TargetMode="External"/><Relationship Id="rId2" Type="http://schemas.openxmlformats.org/officeDocument/2006/relationships/hyperlink" Target="http://www.smzjelsava.sk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ocks.com/" TargetMode="External"/><Relationship Id="rId2" Type="http://schemas.openxmlformats.org/officeDocument/2006/relationships/hyperlink" Target="http://www.kovohuty.sk/Sk/pyrometalurgia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visual.ly/world-commodities-map" TargetMode="External"/><Relationship Id="rId4" Type="http://schemas.openxmlformats.org/officeDocument/2006/relationships/hyperlink" Target="http://www.mineralman.com/mineralmanPHOTOGALLERY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mines.org/files/news/media/promine-main-mineral-deposits-300dpi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 smtClean="0">
              <a:solidFill>
                <a:schemeClr val="bg1"/>
              </a:solidFill>
            </a:endParaRPr>
          </a:p>
          <a:p>
            <a:pPr algn="ctr"/>
            <a:endParaRPr lang="sk-SK" altLang="sk-SK" sz="100" b="1" dirty="0" smtClean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-27384"/>
            <a:ext cx="9144000" cy="1500188"/>
          </a:xfrm>
          <a:prstGeom prst="rect">
            <a:avLst/>
          </a:prstGeom>
          <a:solidFill>
            <a:srgbClr val="00B050">
              <a:alpha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 smtClean="0">
              <a:solidFill>
                <a:srgbClr val="FFFFFF"/>
              </a:solidFill>
            </a:endParaRPr>
          </a:p>
          <a:p>
            <a:pPr algn="ctr"/>
            <a:endParaRPr lang="sk-SK" altLang="sk-SK" sz="5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Nerastné suroviny 3</a:t>
            </a:r>
          </a:p>
          <a:p>
            <a:pPr algn="ctr"/>
            <a:endParaRPr lang="sk-SK" altLang="sk-SK" sz="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Využitie a spracovanie rudných a nerudných surovín v hutníckom priemysle </a:t>
            </a:r>
          </a:p>
          <a:p>
            <a:pPr algn="ctr"/>
            <a:r>
              <a:rPr lang="sk-SK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 svete a na Slovensku</a:t>
            </a:r>
            <a:endParaRPr lang="sk-SK" altLang="sk-SK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900" dirty="0" smtClean="0">
              <a:solidFill>
                <a:srgbClr val="FFFFFF"/>
              </a:solidFill>
              <a:latin typeface="Courier New" pitchFamily="49" charset="0"/>
            </a:endParaRPr>
          </a:p>
          <a:p>
            <a:pPr algn="ctr"/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Zlato (Au)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51920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Rýdze zlato Au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4368558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9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predovšetkým v čistom stave a používa sa najmä v elektrotechnike.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náleziska zlata boli v minulosti v USA, Austrálii a na hranici Kanady a Aljašky. V súčasnosti sa najviac zlata ťaží v Juhoafrickej republike, Kanade, USA a na Sibíri.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 Slovensku je cca 150 lokalít, v ktorých sa v minulosti ťažilo zlato (napr. Kremnica).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V súčasnosti sa na Slovensku ťaží zlato iba pri Banskej </a:t>
            </a:r>
            <a:r>
              <a:rPr lang="sk-SK" altLang="sk-SK" sz="1400" dirty="0" err="1" smtClean="0">
                <a:latin typeface="Times New Roman" pitchFamily="18" charset="0"/>
              </a:rPr>
              <a:t>Hodruši</a:t>
            </a:r>
            <a:r>
              <a:rPr lang="sk-SK" altLang="sk-SK" sz="1400" dirty="0" smtClean="0">
                <a:latin typeface="Times New Roman" pitchFamily="18" charset="0"/>
              </a:rPr>
              <a:t> a primárne upravený rudný koncentrát sa vyváža do zahraničia.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043608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Zlaté zrná Au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ázok 16" descr="http://geologie.vsb.cz/loziska/suroviny/rudy/zlato%2002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764704"/>
            <a:ext cx="184373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764704"/>
            <a:ext cx="192074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228184" y="2204864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Hornina s obsahom zlata Au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Získavanie zlata v metalurgii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95536" y="476672"/>
            <a:ext cx="842493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zlato je jeden z mála kovov, ktoré sa v prírode vyskytujú v čistom stave,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zlato sa v súčasnosti získava predovšetkým zo štrkopieskov, kremenných žíl a z niektorých </a:t>
            </a:r>
            <a:r>
              <a:rPr lang="sk-SK" altLang="sk-SK" dirty="0" err="1" smtClean="0">
                <a:latin typeface="Times New Roman" pitchFamily="18" charset="0"/>
              </a:rPr>
              <a:t>sulfidických</a:t>
            </a:r>
            <a:r>
              <a:rPr lang="sk-SK" altLang="sk-SK" dirty="0" smtClean="0">
                <a:latin typeface="Times New Roman" pitchFamily="18" charset="0"/>
              </a:rPr>
              <a:t> rúd,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najjednoduchšie metódy separácie zlata sa zakladajú na gravitačnej separácii, pri ktorej sa využíva výrazný rozdiel v hustote zlata a iných, v rude prítomných minerálov,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 veľmi chudobných rúd (realita v súčasnosti) sa zlato získava extrakciou kyanidom sodným: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4 Au + 8 CN</a:t>
            </a:r>
            <a:r>
              <a:rPr lang="sk-SK" altLang="sk-SK" sz="1600" baseline="30000" dirty="0" smtClean="0">
                <a:solidFill>
                  <a:srgbClr val="00CC00"/>
                </a:solidFill>
                <a:latin typeface="Times New Roman" pitchFamily="18" charset="0"/>
              </a:rPr>
              <a:t>-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+ 2 H</a:t>
            </a:r>
            <a:r>
              <a:rPr lang="sk-SK" altLang="sk-SK" sz="1600" baseline="-25000" dirty="0" smtClean="0">
                <a:solidFill>
                  <a:srgbClr val="00CC00"/>
                </a:solidFill>
                <a:latin typeface="Times New Roman" pitchFamily="18" charset="0"/>
              </a:rPr>
              <a:t>2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O + O</a:t>
            </a:r>
            <a:r>
              <a:rPr lang="sk-SK" altLang="sk-SK" sz="1600" baseline="-25000" dirty="0" smtClean="0">
                <a:solidFill>
                  <a:srgbClr val="00CC00"/>
                </a:solidFill>
                <a:latin typeface="Times New Roman" pitchFamily="18" charset="0"/>
              </a:rPr>
              <a:t>2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→ 4 [Au(CN)</a:t>
            </a:r>
            <a:r>
              <a:rPr lang="sk-SK" altLang="sk-SK" sz="1600" baseline="-25000" dirty="0" smtClean="0">
                <a:solidFill>
                  <a:srgbClr val="00CC00"/>
                </a:solidFill>
                <a:latin typeface="Times New Roman" pitchFamily="18" charset="0"/>
              </a:rPr>
              <a:t>2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]</a:t>
            </a:r>
            <a:r>
              <a:rPr lang="sk-SK" altLang="sk-SK" sz="1600" baseline="30000" dirty="0" smtClean="0">
                <a:solidFill>
                  <a:srgbClr val="00CC00"/>
                </a:solidFill>
                <a:latin typeface="Times New Roman" pitchFamily="18" charset="0"/>
              </a:rPr>
              <a:t>-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+ 4 OH</a:t>
            </a:r>
            <a:r>
              <a:rPr lang="sk-SK" altLang="sk-SK" sz="1600" baseline="30000" dirty="0" smtClean="0">
                <a:solidFill>
                  <a:srgbClr val="00CC00"/>
                </a:solidFill>
                <a:latin typeface="Times New Roman" pitchFamily="18" charset="0"/>
              </a:rPr>
              <a:t>-</a:t>
            </a:r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Následne sa zlato z roztoku získa redukciou menej ušľachtilým kovom, napríklad zinkom: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2 [Au(CN)</a:t>
            </a:r>
            <a:r>
              <a:rPr lang="sk-SK" altLang="sk-SK" sz="1600" baseline="-25000" dirty="0" smtClean="0">
                <a:solidFill>
                  <a:srgbClr val="00CC00"/>
                </a:solidFill>
                <a:latin typeface="Times New Roman" pitchFamily="18" charset="0"/>
              </a:rPr>
              <a:t>2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]</a:t>
            </a:r>
            <a:r>
              <a:rPr lang="sk-SK" altLang="sk-SK" sz="1600" baseline="30000" dirty="0" smtClean="0">
                <a:solidFill>
                  <a:srgbClr val="00CC00"/>
                </a:solidFill>
                <a:latin typeface="Times New Roman" pitchFamily="18" charset="0"/>
              </a:rPr>
              <a:t>-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+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Zn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→ [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Zn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(CN)</a:t>
            </a:r>
            <a:r>
              <a:rPr lang="sk-SK" altLang="sk-SK" sz="1600" baseline="-25000" dirty="0" smtClean="0">
                <a:solidFill>
                  <a:srgbClr val="00CC00"/>
                </a:solidFill>
                <a:latin typeface="Times New Roman" pitchFamily="18" charset="0"/>
              </a:rPr>
              <a:t>4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]2</a:t>
            </a:r>
            <a:r>
              <a:rPr lang="sk-SK" altLang="sk-SK" sz="1600" baseline="30000" dirty="0" smtClean="0">
                <a:solidFill>
                  <a:srgbClr val="00CC00"/>
                </a:solidFill>
                <a:latin typeface="Times New Roman" pitchFamily="18" charset="0"/>
              </a:rPr>
              <a:t>-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+ 2 Au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výroba zlata z Au šrotu je znázornená na </a:t>
            </a:r>
            <a:r>
              <a:rPr lang="sk-SK" altLang="sk-SK" dirty="0" err="1" smtClean="0">
                <a:latin typeface="Times New Roman" pitchFamily="18" charset="0"/>
              </a:rPr>
              <a:t>www</a:t>
            </a:r>
            <a:r>
              <a:rPr lang="sk-SK" altLang="sk-SK" dirty="0" smtClean="0"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572000" y="5610726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https://www.youtube.com/watch?v=iMfolFC0Rr8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minerálu zlata Au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764704"/>
            <a:ext cx="460851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75 % zlata sa v súčasnosti využíva na výrobu </a:t>
            </a:r>
            <a:r>
              <a:rPr lang="sk-SK" altLang="sk-SK" dirty="0" err="1" smtClean="0">
                <a:latin typeface="Times New Roman" pitchFamily="18" charset="0"/>
              </a:rPr>
              <a:t>šperkárskych</a:t>
            </a:r>
            <a:r>
              <a:rPr lang="sk-SK" altLang="sk-SK" dirty="0" smtClean="0">
                <a:latin typeface="Times New Roman" pitchFamily="18" charset="0"/>
              </a:rPr>
              <a:t> zliatin,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medicínske využitie (dentálny kov),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významné využitie je v elektrotechnickom priemysle, kde sa využíva vysoká odolnosť zlata voči korózii: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polovodičové súčiastky,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mikroprocesory,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termoizolačné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fólie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antikorózne fólie a nátery</a:t>
            </a: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691680" y="3645024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980728"/>
            <a:ext cx="168847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444208" y="2484185"/>
            <a:ext cx="2160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čisté zlato pre výrobu  </a:t>
            </a:r>
          </a:p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polovodičov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73016"/>
            <a:ext cx="225892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012160" y="5034662"/>
            <a:ext cx="30963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zlato v elektrických kontaktoch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Platina (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4368558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73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platiny je predovšetkým v čistom stave a používa sa najmä v meracích prístrojoch.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ložiská platiny sa nachádzajú v Južnej Afrike, kde sa vyskytuje v podobe minerálu </a:t>
            </a:r>
            <a:r>
              <a:rPr lang="sk-SK" altLang="sk-SK" sz="1400" dirty="0" err="1" smtClean="0">
                <a:latin typeface="Times New Roman" pitchFamily="18" charset="0"/>
              </a:rPr>
              <a:t>cooperitu</a:t>
            </a:r>
            <a:r>
              <a:rPr lang="sk-SK" altLang="sk-SK" sz="1400" dirty="0" smtClean="0">
                <a:latin typeface="Times New Roman" pitchFamily="18" charset="0"/>
              </a:rPr>
              <a:t> (sulfid paládia, platiny a niklu (</a:t>
            </a:r>
            <a:r>
              <a:rPr lang="sk-SK" altLang="sk-SK" sz="1400" dirty="0" err="1" smtClean="0">
                <a:latin typeface="Times New Roman" pitchFamily="18" charset="0"/>
              </a:rPr>
              <a:t>Pt,Pd,Ni</a:t>
            </a:r>
            <a:r>
              <a:rPr lang="sk-SK" altLang="sk-SK" sz="1400" dirty="0" smtClean="0">
                <a:latin typeface="Times New Roman" pitchFamily="18" charset="0"/>
              </a:rPr>
              <a:t>)S). Ďalšími významnými producentmi platiny je Rusko, Severná Amerika, Borneo, Etiópia, Kanada a Austrália.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 Slovensku sa platina ako priemyselne využiteľná surovina nenachádza.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99592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rýdza platina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864"/>
            <a:ext cx="203466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http://www.mineralman.com/ebay2/cooperite10011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0113" y="764704"/>
            <a:ext cx="1919999" cy="1440000"/>
          </a:xfrm>
          <a:prstGeom prst="rect">
            <a:avLst/>
          </a:prstGeom>
          <a:noFill/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067944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cooperit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PtS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Získavanie platiny v metalurgii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95536" y="696753"/>
            <a:ext cx="842493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prírodná platina obsahuje okrem železa, zlata, medi aj </a:t>
            </a:r>
            <a:r>
              <a:rPr lang="sk-SK" altLang="sk-SK" dirty="0" err="1" smtClean="0">
                <a:latin typeface="Times New Roman" pitchFamily="18" charset="0"/>
              </a:rPr>
              <a:t>ródium</a:t>
            </a:r>
            <a:r>
              <a:rPr lang="sk-SK" altLang="sk-SK" dirty="0" smtClean="0">
                <a:latin typeface="Times New Roman" pitchFamily="18" charset="0"/>
              </a:rPr>
              <a:t>, irídium, paládium, </a:t>
            </a:r>
            <a:r>
              <a:rPr lang="sk-SK" altLang="sk-SK" dirty="0" err="1" smtClean="0">
                <a:latin typeface="Times New Roman" pitchFamily="18" charset="0"/>
              </a:rPr>
              <a:t>ruténium</a:t>
            </a:r>
            <a:r>
              <a:rPr lang="sk-SK" altLang="sk-SK" dirty="0" smtClean="0">
                <a:latin typeface="Times New Roman" pitchFamily="18" charset="0"/>
              </a:rPr>
              <a:t> a osmium,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všetky tieto prvky sú dôležitým vedľajším produktom pri výrobe čistej platiny,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získavanie platiny je založené na rôznej rozpustnosti kovov v lúčavke kráľovskej (zmes kyseliny dusičnej a kyseliny </a:t>
            </a:r>
            <a:r>
              <a:rPr lang="sk-SK" altLang="sk-SK" dirty="0" err="1" smtClean="0">
                <a:latin typeface="Times New Roman" pitchFamily="18" charset="0"/>
              </a:rPr>
              <a:t>chlórovodíkovej</a:t>
            </a:r>
            <a:r>
              <a:rPr lang="sk-SK" altLang="sk-SK" dirty="0" smtClean="0">
                <a:latin typeface="Times New Roman" pitchFamily="18" charset="0"/>
              </a:rPr>
              <a:t>) a zároveň na rôznej rozpustnosti niektorých solí týchto prvkov,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väčšina platiny sa získava </a:t>
            </a:r>
            <a:r>
              <a:rPr lang="pl-PL" altLang="sk-SK" dirty="0" smtClean="0">
                <a:latin typeface="Times New Roman" pitchFamily="18" charset="0"/>
              </a:rPr>
              <a:t>z kalov pochádzajúcich z rafinácie iných kovov,</a:t>
            </a:r>
          </a:p>
          <a:p>
            <a:pPr algn="just"/>
            <a:endParaRPr lang="pl-PL" altLang="sk-SK" dirty="0" smtClean="0">
              <a:latin typeface="Times New Roman" pitchFamily="18" charset="0"/>
            </a:endParaRPr>
          </a:p>
          <a:p>
            <a:pPr algn="just"/>
            <a:endParaRPr lang="pl-PL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pl-PL" altLang="sk-SK" dirty="0" smtClean="0">
                <a:latin typeface="Times New Roman" pitchFamily="18" charset="0"/>
              </a:rPr>
              <a:t> platina sa často vyskytuje v podobe jemne dispergovaných častíc napríklad v meďnato-nikelnatých rudách.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platiny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620688"/>
            <a:ext cx="4896544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použitie platiny sa odvodzuje od troch najvýznamnejších vlastností, ktorými je vysoká teplota topenia (1769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), vysoká chemická odolnosť a dostatočná tvrdosť,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výroba katalyzátorov,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chemický a metalurgický priemysel (</a:t>
            </a:r>
            <a:r>
              <a:rPr lang="sk-SK" altLang="sk-SK" dirty="0" err="1" smtClean="0">
                <a:latin typeface="Times New Roman" pitchFamily="18" charset="0"/>
              </a:rPr>
              <a:t>Pt</a:t>
            </a:r>
            <a:r>
              <a:rPr lang="sk-SK" altLang="sk-SK" dirty="0" smtClean="0">
                <a:latin typeface="Times New Roman" pitchFamily="18" charset="0"/>
              </a:rPr>
              <a:t> miska),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významné využitie je v elektrických a meracích zariadeniach, kde sa využíva vysoká stabilita vlastností so zmenou elektrického prúdu: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elektródy,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senzory,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pevné disky v počítačoch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691680" y="443711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56176" y="3081735"/>
            <a:ext cx="2664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termočlánky na báze platiny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372200" y="5250686"/>
            <a:ext cx="2304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platinová miska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8" name="Picture 2" descr="http://upload.ecvv.com/upload/Product/20127/China_platinum_rhodium_thermocouple_B_thermocouples20127121103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146230"/>
            <a:ext cx="1872208" cy="1872209"/>
          </a:xfrm>
          <a:prstGeom prst="rect">
            <a:avLst/>
          </a:prstGeom>
          <a:noFill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810526"/>
            <a:ext cx="1678136" cy="135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Grafit (C)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707904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Grafitová hornina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4368558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73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predovšetkým v čistom stave a používa sa najmä v metalurgii.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ložiská grafitu sa nachádzajú na Srí Lanke, v Rusku, USA, Kanade; v Európe sa grafit vyskytuje napr. v Českom masíve, v Rakúsku a v Nemecku.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 Slovensku sa grafit nachádza v Kokave nad Rimavicou a v </a:t>
            </a:r>
            <a:r>
              <a:rPr lang="sk-SK" altLang="sk-SK" sz="1400" dirty="0" err="1" smtClean="0">
                <a:latin typeface="Times New Roman" pitchFamily="18" charset="0"/>
              </a:rPr>
              <a:t>grafitických</a:t>
            </a:r>
            <a:r>
              <a:rPr lang="sk-SK" altLang="sk-SK" sz="1400" dirty="0" smtClean="0">
                <a:latin typeface="Times New Roman" pitchFamily="18" charset="0"/>
              </a:rPr>
              <a:t> bridliciach sa vyskytoval v Príboji. Tiež</a:t>
            </a: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ho možno nájsť aj v Malých Karpatoch pri Pezinku a Perneku. Tieto ložiská však nikdy nemali priemyselný význam.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259632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 C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 descr="http://www.csaglobal.com/wp-content/uploads/2015/07/graphit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94" y="764864"/>
            <a:ext cx="2068106" cy="1440000"/>
          </a:xfrm>
          <a:prstGeom prst="rect">
            <a:avLst/>
          </a:prstGeo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0647" y="764704"/>
            <a:ext cx="175544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Získavanie grafitu v metalurgii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95536" y="696753"/>
            <a:ext cx="842493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grafit ako čistá látka má dobre definované vlastnosti, avšak v tejto podobe sa v prírode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nachádza zriedkavo, vlastnosti grafitu závisia predovšetkým na jeho genéze,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prírodné zdroje grafitu nepostačujú pokryť jeho celosvetovú spotrebu,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priemyselná výroba grafitu spočíva v zahrievaní zmesi jemného uhlíkového prášku (uhlie, smolný koks) v elektrických odporových peciach na teplotu 2 500 až 3 000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 za </a:t>
            </a:r>
            <a:r>
              <a:rPr lang="sk-SK" altLang="sk-SK" dirty="0" err="1" smtClean="0">
                <a:latin typeface="Times New Roman" pitchFamily="18" charset="0"/>
              </a:rPr>
              <a:t>neprístupu</a:t>
            </a:r>
            <a:r>
              <a:rPr lang="sk-SK" altLang="sk-SK" dirty="0" smtClean="0">
                <a:latin typeface="Times New Roman" pitchFamily="18" charset="0"/>
              </a:rPr>
              <a:t> vzduchu, po predchádzajúcom odstránení prchavých zložiek,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58370" name="Picture 2" descr="http://engineering.noritake.com/img/Long%20Tammann%20Furnace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741034"/>
            <a:ext cx="3096344" cy="2064230"/>
          </a:xfrm>
          <a:prstGeom prst="rect">
            <a:avLst/>
          </a:prstGeo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308304" y="4797152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grafitizačná</a:t>
            </a:r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pec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grafitu C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764705"/>
            <a:ext cx="489654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žiaruvzdorné materiály v hutníckom priemysle,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nátery zlievarenských foriem,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tégliky,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elektródy,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kompozitné materiály v leteckom priemysle.</a:t>
            </a: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372200" y="3068960"/>
            <a:ext cx="2664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syntetický práškový grafit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156176" y="5250686"/>
            <a:ext cx="2304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grafitové elektródy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83804"/>
            <a:ext cx="2448272" cy="177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645024"/>
            <a:ext cx="1904797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http://2.wlimg.com/product_images/bc-full/dir_20/575026/graphite-carbon-crucibles-1386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907491"/>
            <a:ext cx="1944216" cy="1681749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79712" y="5610726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grafitové tégliky pre metalurgiu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51920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Magnetit Fe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4368558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9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týchto minerálov je v rudách, ktoré sa používajú na výrobu surového železa a ocele.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svetové ložiská hematitu sú v Číne, Kanade, USA, Austrálii, Venezuele, na Ukrajine, (na Slovensku bol hematit súčasťou </a:t>
            </a:r>
            <a:r>
              <a:rPr lang="sk-SK" altLang="sk-SK" sz="1400" dirty="0" err="1" smtClean="0">
                <a:latin typeface="Times New Roman" pitchFamily="18" charset="0"/>
              </a:rPr>
              <a:t>spekularitu</a:t>
            </a:r>
            <a:r>
              <a:rPr lang="sk-SK" altLang="sk-SK" sz="1400" dirty="0" smtClean="0">
                <a:latin typeface="Times New Roman" pitchFamily="18" charset="0"/>
              </a:rPr>
              <a:t>  – v Rudňanoch, Vyhniach),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svetové ložiská magnetitu sú v USA, Južnej Afrike, vo Švédsku, Rusku, (na Slovensku – v Štiavnických vrchoch).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svetové ložiská sideritu sú v Nemecku, Kanade, USA, Brazílii (na Slovensku – v Nižnej Slanej).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22" name="Obrázok 21" descr="http://geologie.vsb.cz/loziska/suroviny/rudy/magnetit%2002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ok 22" descr="http://geologie.vsb.cz/loziska/suroviny/rudy/hematit%2002_resiz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Hematit Fe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brázok 24" descr="http://geologie.vsb.cz/loziska/suroviny/rudy/siderit%2003_resi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588224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Siderit FeCO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Zadefinovanie potreby nerastných surovín pre hutníctvo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404664"/>
            <a:ext cx="8606159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endParaRPr lang="sk-SK" altLang="sk-SK" sz="2000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uhlie,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zemný plyn,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ložiská rúd,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ložiská nerudných surovín,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druhotné materiály,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voda, vzduch, elektrická energia, ropné produkty.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4"/>
          <p:cNvSpPr/>
          <p:nvPr/>
        </p:nvSpPr>
        <p:spPr>
          <a:xfrm rot="16200000">
            <a:off x="4173104" y="587536"/>
            <a:ext cx="360040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48064" y="620688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800" b="1" dirty="0" smtClean="0">
                <a:solidFill>
                  <a:srgbClr val="00CC00"/>
                </a:solidFill>
                <a:latin typeface="Times New Roman" pitchFamily="18" charset="0"/>
              </a:rPr>
              <a:t>možnosť výberu</a:t>
            </a:r>
            <a:endParaRPr lang="sk-SK" altLang="sk-SK" sz="28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1" name="Šípka dolu 20"/>
          <p:cNvSpPr/>
          <p:nvPr/>
        </p:nvSpPr>
        <p:spPr>
          <a:xfrm rot="16200000">
            <a:off x="4173104" y="2675768"/>
            <a:ext cx="360040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48064" y="2708920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800" b="1" dirty="0" smtClean="0">
                <a:solidFill>
                  <a:srgbClr val="00CC00"/>
                </a:solidFill>
                <a:latin typeface="Times New Roman" pitchFamily="18" charset="0"/>
              </a:rPr>
              <a:t>možnosť výberu</a:t>
            </a:r>
            <a:endParaRPr lang="sk-SK" altLang="sk-SK" sz="28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3" name="Šípka dolu 22"/>
          <p:cNvSpPr/>
          <p:nvPr/>
        </p:nvSpPr>
        <p:spPr>
          <a:xfrm rot="16200000">
            <a:off x="4173104" y="3304676"/>
            <a:ext cx="360040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148064" y="3337828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800" b="1" dirty="0" smtClean="0">
                <a:solidFill>
                  <a:srgbClr val="00CC00"/>
                </a:solidFill>
                <a:latin typeface="Times New Roman" pitchFamily="18" charset="0"/>
              </a:rPr>
              <a:t>možnosť výberu</a:t>
            </a:r>
            <a:endParaRPr lang="sk-SK" altLang="sk-SK" sz="28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5" name="Šípka dolu 24"/>
          <p:cNvSpPr/>
          <p:nvPr/>
        </p:nvSpPr>
        <p:spPr>
          <a:xfrm rot="16200000">
            <a:off x="4173104" y="3880740"/>
            <a:ext cx="360040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148064" y="3913892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800" b="1" dirty="0" smtClean="0">
                <a:solidFill>
                  <a:srgbClr val="00CC00"/>
                </a:solidFill>
                <a:latin typeface="Times New Roman" pitchFamily="18" charset="0"/>
              </a:rPr>
              <a:t>možnosť výberu</a:t>
            </a:r>
            <a:endParaRPr lang="sk-SK" altLang="sk-SK" sz="28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7" name="Šípka dolu 26"/>
          <p:cNvSpPr/>
          <p:nvPr/>
        </p:nvSpPr>
        <p:spPr>
          <a:xfrm rot="16200000">
            <a:off x="4173104" y="1144436"/>
            <a:ext cx="360040" cy="71437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148064" y="1177588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</a:rPr>
              <a:t>konštantný zdroj</a:t>
            </a:r>
            <a:endParaRPr lang="sk-SK" altLang="sk-SK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Šípka dolu 28"/>
          <p:cNvSpPr/>
          <p:nvPr/>
        </p:nvSpPr>
        <p:spPr>
          <a:xfrm rot="16200000">
            <a:off x="5757280" y="5124040"/>
            <a:ext cx="360040" cy="71437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516216" y="5229200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400" b="1" dirty="0" smtClean="0">
                <a:solidFill>
                  <a:srgbClr val="FF0000"/>
                </a:solidFill>
                <a:latin typeface="Times New Roman" pitchFamily="18" charset="0"/>
              </a:rPr>
              <a:t>konštantný zdroj</a:t>
            </a:r>
            <a:endParaRPr lang="sk-SK" altLang="sk-SK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surové železo a oceľ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92" r="3839" b="1887"/>
          <a:stretch>
            <a:fillRect/>
          </a:stretch>
        </p:blipFill>
        <p:spPr bwMode="auto">
          <a:xfrm>
            <a:off x="496624" y="764704"/>
            <a:ext cx="342730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211960" y="548680"/>
            <a:ext cx="460851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surové železo sa vyrába vo vysokej peci (VP),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(VP) je uzatvorený systém, do ktorého sa zavážajú materiály obsahujúce železo (kusová železná ruda, aglomerát alebo </a:t>
            </a:r>
            <a:r>
              <a:rPr lang="sk-SK" altLang="sk-SK" dirty="0" err="1" smtClean="0">
                <a:latin typeface="Times New Roman" pitchFamily="18" charset="0"/>
              </a:rPr>
              <a:t>pelety</a:t>
            </a:r>
            <a:r>
              <a:rPr lang="sk-SK" altLang="sk-SK" dirty="0" smtClean="0">
                <a:latin typeface="Times New Roman" pitchFamily="18" charset="0"/>
              </a:rPr>
              <a:t>), </a:t>
            </a:r>
            <a:r>
              <a:rPr lang="sk-SK" altLang="sk-SK" dirty="0" err="1" smtClean="0">
                <a:latin typeface="Times New Roman" pitchFamily="18" charset="0"/>
              </a:rPr>
              <a:t>troskotvorné</a:t>
            </a:r>
            <a:r>
              <a:rPr lang="sk-SK" altLang="sk-SK" dirty="0" smtClean="0">
                <a:latin typeface="Times New Roman" pitchFamily="18" charset="0"/>
              </a:rPr>
              <a:t> prísady (vápenec) a redukčné činidlo (koks),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hlavné chemické reakcie vo VP sú nepriama a priama redukcia oxidov železa, ktoré sa nachádzajú v mineráloch </a:t>
            </a:r>
            <a:r>
              <a:rPr lang="sk-SK" altLang="sk-SK" dirty="0" err="1" smtClean="0">
                <a:latin typeface="Times New Roman" pitchFamily="18" charset="0"/>
              </a:rPr>
              <a:t>Fe</a:t>
            </a:r>
            <a:r>
              <a:rPr lang="sk-SK" altLang="sk-SK" dirty="0" smtClean="0">
                <a:latin typeface="Times New Roman" pitchFamily="18" charset="0"/>
              </a:rPr>
              <a:t> rúd,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produktom VP procesu je surové železo (</a:t>
            </a:r>
            <a:r>
              <a:rPr lang="sk-SK" altLang="sk-SK" dirty="0" err="1" smtClean="0">
                <a:latin typeface="Times New Roman" pitchFamily="18" charset="0"/>
              </a:rPr>
              <a:t>vyredukované</a:t>
            </a:r>
            <a:r>
              <a:rPr lang="sk-SK" altLang="sk-SK" dirty="0" smtClean="0">
                <a:latin typeface="Times New Roman" pitchFamily="18" charset="0"/>
              </a:rPr>
              <a:t> kovové </a:t>
            </a:r>
            <a:r>
              <a:rPr lang="sk-SK" altLang="sk-SK" dirty="0" err="1" smtClean="0">
                <a:latin typeface="Times New Roman" pitchFamily="18" charset="0"/>
              </a:rPr>
              <a:t>Fe</a:t>
            </a:r>
            <a:r>
              <a:rPr lang="sk-SK" altLang="sk-SK" dirty="0" smtClean="0">
                <a:latin typeface="Times New Roman" pitchFamily="18" charset="0"/>
              </a:rPr>
              <a:t> s obsahom uhlíka a sprievodných prvkov)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zo surového železa sa v kyslíkových konvertoroch oxidáciou vyrába oceľ.</a:t>
            </a: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267744" y="4869160"/>
            <a:ext cx="1440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pec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5589240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https://www.youtube.com/watch?v=GwOxFDul9vQ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Výroba železa a ocele z prírodných surovín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987" r="6799" b="10030"/>
          <a:stretch>
            <a:fillRect/>
          </a:stretch>
        </p:blipFill>
        <p:spPr bwMode="auto">
          <a:xfrm>
            <a:off x="251520" y="764704"/>
            <a:ext cx="863043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oceľové výrobky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764704"/>
            <a:ext cx="460851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oceľ je najdôležitejšou zliatinou železa,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 ocele sa vyrábajú: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konštrukčné materiály,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stroje, zariadenia a náradia,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automobily,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koľajnice,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počítače,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špeciálne nástroje,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úžitkové predmety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691680" y="198884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4098" name="Picture 2" descr="http://gruposismega.es/wp-content/uploads/tuerc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8720"/>
            <a:ext cx="1583976" cy="1583976"/>
          </a:xfrm>
          <a:prstGeom prst="rect">
            <a:avLst/>
          </a:prstGeom>
          <a:noFill/>
        </p:spPr>
      </p:pic>
      <p:pic>
        <p:nvPicPr>
          <p:cNvPr id="4100" name="Picture 4" descr="http://www.yiehunited.com/wp-content/uploads/2014/08/ss-application.jpg"/>
          <p:cNvPicPr>
            <a:picLocks noChangeAspect="1" noChangeArrowheads="1"/>
          </p:cNvPicPr>
          <p:nvPr/>
        </p:nvPicPr>
        <p:blipFill>
          <a:blip r:embed="rId3" cstate="print"/>
          <a:srcRect l="67369" b="51579"/>
          <a:stretch>
            <a:fillRect/>
          </a:stretch>
        </p:blipFill>
        <p:spPr bwMode="auto">
          <a:xfrm>
            <a:off x="7308304" y="4365104"/>
            <a:ext cx="1728192" cy="1282207"/>
          </a:xfrm>
          <a:prstGeom prst="rect">
            <a:avLst/>
          </a:prstGeom>
          <a:noFill/>
        </p:spPr>
      </p:pic>
      <p:pic>
        <p:nvPicPr>
          <p:cNvPr id="13" name="Picture 4" descr="http://www.yiehunited.com/wp-content/uploads/2014/08/ss-application.jpg"/>
          <p:cNvPicPr>
            <a:picLocks noChangeAspect="1" noChangeArrowheads="1"/>
          </p:cNvPicPr>
          <p:nvPr/>
        </p:nvPicPr>
        <p:blipFill>
          <a:blip r:embed="rId3" cstate="print"/>
          <a:srcRect r="66316" b="49474"/>
          <a:stretch>
            <a:fillRect/>
          </a:stretch>
        </p:blipFill>
        <p:spPr bwMode="auto">
          <a:xfrm>
            <a:off x="6636480" y="836712"/>
            <a:ext cx="2256000" cy="1692000"/>
          </a:xfrm>
          <a:prstGeom prst="rect">
            <a:avLst/>
          </a:prstGeom>
          <a:noFill/>
        </p:spPr>
      </p:pic>
      <p:pic>
        <p:nvPicPr>
          <p:cNvPr id="14" name="Picture 4" descr="http://www.yiehunited.com/wp-content/uploads/2014/08/ss-application.jpg"/>
          <p:cNvPicPr>
            <a:picLocks noChangeAspect="1" noChangeArrowheads="1"/>
          </p:cNvPicPr>
          <p:nvPr/>
        </p:nvPicPr>
        <p:blipFill>
          <a:blip r:embed="rId3" cstate="print"/>
          <a:srcRect l="33684" t="50526" r="33684"/>
          <a:stretch>
            <a:fillRect/>
          </a:stretch>
        </p:blipFill>
        <p:spPr bwMode="auto">
          <a:xfrm>
            <a:off x="2987824" y="4149080"/>
            <a:ext cx="2232248" cy="1692188"/>
          </a:xfrm>
          <a:prstGeom prst="rect">
            <a:avLst/>
          </a:prstGeom>
          <a:noFill/>
        </p:spPr>
      </p:pic>
      <p:pic>
        <p:nvPicPr>
          <p:cNvPr id="4102" name="Picture 6" descr="http://2.imimg.com/data2/BK/GI/MY-1934115/stainless-steel-pipe-sheet-500x500-250x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1110" y="4149080"/>
            <a:ext cx="1661170" cy="1661170"/>
          </a:xfrm>
          <a:prstGeom prst="rect">
            <a:avLst/>
          </a:prstGeom>
          <a:noFill/>
        </p:spPr>
      </p:pic>
      <p:pic>
        <p:nvPicPr>
          <p:cNvPr id="4104" name="Picture 8" descr="http://www.synergyprinting.co.nz/wp-content/uploads/2011/08/stainlessSteel-Ca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636912"/>
            <a:ext cx="2664296" cy="1410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Oceliarenské spoločnosti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404664"/>
            <a:ext cx="8424936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16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ArcelorMittal</a:t>
            </a:r>
            <a:r>
              <a:rPr lang="sk-SK" altLang="sk-SK" sz="1600" dirty="0" smtClean="0">
                <a:latin typeface="Times New Roman" pitchFamily="18" charset="0"/>
              </a:rPr>
              <a:t> (India - nadnárodná spoločnosť),  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  <a:hlinkClick r:id="rId2"/>
              </a:rPr>
              <a:t>http://corporate.arcelormittal.com/</a:t>
            </a: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Nippon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Steel</a:t>
            </a:r>
            <a:r>
              <a:rPr lang="sk-SK" altLang="sk-SK" sz="1600" dirty="0" smtClean="0">
                <a:latin typeface="Times New Roman" pitchFamily="18" charset="0"/>
              </a:rPr>
              <a:t> (Japonsko),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  <a:hlinkClick r:id="rId3"/>
              </a:rPr>
              <a:t>http://www.nssmc.com/en/</a:t>
            </a: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Baosteel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Group</a:t>
            </a:r>
            <a:r>
              <a:rPr lang="sk-SK" altLang="sk-SK" sz="1600" dirty="0" smtClean="0">
                <a:latin typeface="Times New Roman" pitchFamily="18" charset="0"/>
              </a:rPr>
              <a:t> (Čína),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  <a:hlinkClick r:id="rId4"/>
              </a:rPr>
              <a:t>http://www.baosteel.com/group_en/</a:t>
            </a: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United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States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Steel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Corporation</a:t>
            </a:r>
            <a:r>
              <a:rPr lang="sk-SK" altLang="sk-SK" sz="1600" dirty="0" smtClean="0">
                <a:latin typeface="Times New Roman" pitchFamily="18" charset="0"/>
              </a:rPr>
              <a:t> (USA), U. S. </a:t>
            </a:r>
            <a:r>
              <a:rPr lang="sk-SK" altLang="sk-SK" sz="1600" dirty="0" err="1" smtClean="0">
                <a:latin typeface="Times New Roman" pitchFamily="18" charset="0"/>
              </a:rPr>
              <a:t>Steel</a:t>
            </a:r>
            <a:r>
              <a:rPr lang="sk-SK" altLang="sk-SK" sz="1600" dirty="0" smtClean="0">
                <a:latin typeface="Times New Roman" pitchFamily="18" charset="0"/>
              </a:rPr>
              <a:t> Košice, </a:t>
            </a:r>
            <a:r>
              <a:rPr lang="sk-SK" altLang="sk-SK" sz="1600" dirty="0" err="1" smtClean="0">
                <a:latin typeface="Times New Roman" pitchFamily="18" charset="0"/>
              </a:rPr>
              <a:t>s.r.o</a:t>
            </a:r>
            <a:r>
              <a:rPr lang="sk-SK" altLang="sk-SK" sz="1600" dirty="0" smtClean="0">
                <a:latin typeface="Times New Roman" pitchFamily="18" charset="0"/>
              </a:rPr>
              <a:t>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  <a:hlinkClick r:id="rId5"/>
              </a:rPr>
              <a:t>http://www.usske.sk/</a:t>
            </a: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1600" dirty="0" smtClean="0">
                <a:latin typeface="Times New Roman" pitchFamily="18" charset="0"/>
              </a:rPr>
              <a:t> Železiarne Podbrezová, a.s. (Slovensko)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  <a:hlinkClick r:id="rId6"/>
              </a:rPr>
              <a:t>http://www.zelpo.sk/</a:t>
            </a:r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35896" y="2204864"/>
            <a:ext cx="1944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Rodochrozit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MnCO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4368558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0" y="3284984"/>
            <a:ext cx="9071992" cy="35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Praktické využitie týchto minerálov je v rudách, ktoré sa používajú na výrobu mangánu a zliatin na báze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r>
              <a:rPr lang="sk-SK" altLang="sk-SK" sz="1400" dirty="0" err="1" smtClean="0">
                <a:latin typeface="Times New Roman" pitchFamily="18" charset="0"/>
                <a:cs typeface="Times New Roman" pitchFamily="18" charset="0"/>
              </a:rPr>
              <a:t>Pyroluzit</a:t>
            </a:r>
            <a:r>
              <a:rPr lang="sk-SK" altLang="sk-SK" sz="1400" dirty="0" smtClean="0">
                <a:latin typeface="Times New Roman" pitchFamily="18" charset="0"/>
                <a:cs typeface="Times New Roman" pitchFamily="18" charset="0"/>
              </a:rPr>
              <a:t> sa ťaží predovšetkým v Južnej Afrike, Rusku, Austrálii, Gruzínsku, na Ukrajine, v Indii a v Brazílii, (na Slovensku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pyroluzit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vyskytoval v ložiskách mangánových rúd, napríklad v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Lednických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Rovniach,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Kišovciach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Švábovciach).</a:t>
            </a:r>
            <a:endParaRPr lang="sk-SK" altLang="sk-SK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Najväčšie svetové ložiská </a:t>
            </a:r>
            <a:r>
              <a:rPr lang="sk-SK" altLang="sk-SK" sz="1400" dirty="0" err="1" smtClean="0">
                <a:latin typeface="Times New Roman" pitchFamily="18" charset="0"/>
              </a:rPr>
              <a:t>rodochrozitu</a:t>
            </a:r>
            <a:r>
              <a:rPr lang="sk-SK" altLang="sk-SK" sz="1400" dirty="0" smtClean="0">
                <a:latin typeface="Times New Roman" pitchFamily="18" charset="0"/>
              </a:rPr>
              <a:t> sú v USA, Južnej Afrike, Rumunsku, Bulharsku, (na Slovensku – v okolí Banskej Štiavnice, Rožňavy, Smolníka).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043608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Pyroluzit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MnO</a:t>
            </a:r>
            <a:r>
              <a:rPr lang="sk-SK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ázok 16" descr="http://geologie.vsb.cz/loziska/suroviny/rudy/pyroluzit%2001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864"/>
            <a:ext cx="191886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 descr="http://geologie.vsb.cz/loziska/suroviny/rudy/rodochrozit%2002_resiz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ferozliatiny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95536" y="662493"/>
            <a:ext cx="806489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ferozliatiny na báze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sa vyrábajú v elektrickej oblúkovej peci  (EOP),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(EOP) je uzatvorený systém, do ktorého sa zavážajú materiály obsahujúce mangán (kusová mangánová ruda,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aglomerát), oceľové triesky, </a:t>
            </a:r>
            <a:r>
              <a:rPr lang="sk-SK" altLang="sk-SK" dirty="0" err="1" smtClean="0">
                <a:latin typeface="Times New Roman" pitchFamily="18" charset="0"/>
              </a:rPr>
              <a:t>troskotvorné</a:t>
            </a:r>
            <a:r>
              <a:rPr lang="sk-SK" altLang="sk-SK" dirty="0" smtClean="0">
                <a:latin typeface="Times New Roman" pitchFamily="18" charset="0"/>
              </a:rPr>
              <a:t> prísady (vápenec) a redukčné činidlo (koks),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hlavné chemické reakcie v EOP sú priama redukcia oxidov mangánu, ktoré sa nachádzajú v mineráloch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rúd,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produktom procesu je feromangán (zliatina, v ktorej je </a:t>
            </a:r>
            <a:r>
              <a:rPr lang="sk-SK" altLang="sk-SK" dirty="0" err="1" smtClean="0">
                <a:latin typeface="Times New Roman" pitchFamily="18" charset="0"/>
              </a:rPr>
              <a:t>vyredukované</a:t>
            </a:r>
            <a:r>
              <a:rPr lang="sk-SK" altLang="sk-SK" dirty="0" smtClean="0">
                <a:latin typeface="Times New Roman" pitchFamily="18" charset="0"/>
              </a:rPr>
              <a:t> kovové </a:t>
            </a:r>
            <a:r>
              <a:rPr lang="sk-SK" altLang="sk-SK" dirty="0" err="1" smtClean="0">
                <a:latin typeface="Times New Roman" pitchFamily="18" charset="0"/>
              </a:rPr>
              <a:t>Fe</a:t>
            </a:r>
            <a:r>
              <a:rPr lang="sk-SK" altLang="sk-SK" dirty="0" smtClean="0">
                <a:latin typeface="Times New Roman" pitchFamily="18" charset="0"/>
              </a:rPr>
              <a:t> a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s obsahom uhlíka a sprievodných prvkov),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feromangán sa používa ako legúra a </a:t>
            </a:r>
            <a:r>
              <a:rPr lang="sk-SK" altLang="sk-SK" dirty="0" err="1" smtClean="0">
                <a:latin typeface="Times New Roman" pitchFamily="18" charset="0"/>
              </a:rPr>
              <a:t>dezoxidovadlo</a:t>
            </a:r>
            <a:r>
              <a:rPr lang="sk-SK" altLang="sk-SK" dirty="0" smtClean="0">
                <a:latin typeface="Times New Roman" pitchFamily="18" charset="0"/>
              </a:rPr>
              <a:t> pri výrobe ocelí.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výroba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FeMn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4"/>
            <a:ext cx="6091952" cy="490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images.bwbx.io/cms/2012-04-26/econ_coal18__01__630x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597" y="2780928"/>
            <a:ext cx="1620179" cy="1080120"/>
          </a:xfrm>
          <a:prstGeom prst="rect">
            <a:avLst/>
          </a:prstGeom>
          <a:noFill/>
        </p:spPr>
      </p:pic>
      <p:pic>
        <p:nvPicPr>
          <p:cNvPr id="14" name="Picture 6" descr="http://3.imimg.com/data3/HM/BA/MY-1851909/hematite-iron-ore-500x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928"/>
            <a:ext cx="1440000" cy="1440000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365104"/>
            <a:ext cx="1401067" cy="121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47864" y="5373216"/>
            <a:ext cx="3816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+ 2 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+ 2 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</a:p>
          <a:p>
            <a:pPr algn="just"/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FeMn</a:t>
            </a:r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5496" y="683985"/>
            <a:ext cx="27363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ruda na báze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pyroluzitu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           (MnO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87624" y="4005064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koks (C)</a:t>
            </a:r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236296" y="5661248"/>
            <a:ext cx="1944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feromangán (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FeMn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Vplyv kvality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rúd na výrobu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FeMn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61" t="1517" r="6061" b="1349"/>
          <a:stretch>
            <a:fillRect/>
          </a:stretch>
        </p:blipFill>
        <p:spPr bwMode="auto">
          <a:xfrm>
            <a:off x="35496" y="620688"/>
            <a:ext cx="4320480" cy="53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715" t="2018" r="1144" b="2017"/>
          <a:stretch>
            <a:fillRect/>
          </a:stretch>
        </p:blipFill>
        <p:spPr bwMode="auto">
          <a:xfrm>
            <a:off x="4626096" y="621288"/>
            <a:ext cx="4410400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Výrobcovia feromangánu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723468"/>
            <a:ext cx="842493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Nikopol</a:t>
            </a:r>
            <a:r>
              <a:rPr lang="sk-SK" altLang="sk-SK" dirty="0" smtClean="0">
                <a:latin typeface="Times New Roman" pitchFamily="18" charset="0"/>
              </a:rPr>
              <a:t> (Ukrajina),  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2"/>
              </a:rPr>
              <a:t>http://www.nzf.com.ua/En/Default.aspx?sect=main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OFZ, a.s. Istebné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3"/>
              </a:rPr>
              <a:t>http://www.ofz.sk/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Ti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1691680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416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týchto minerálov je v rudách, ktoré sa používajú na výrobu titánu.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600" dirty="0" err="1" smtClean="0">
                <a:latin typeface="Times New Roman" pitchFamily="18" charset="0"/>
              </a:rPr>
              <a:t>Ilmenit</a:t>
            </a:r>
            <a:r>
              <a:rPr lang="sk-SK" altLang="sk-SK" sz="1600" dirty="0" smtClean="0">
                <a:latin typeface="Times New Roman" pitchFamily="18" charset="0"/>
              </a:rPr>
              <a:t> sa ťaží najmä v Austrálii, Švédsku, Nórsku, na </a:t>
            </a:r>
            <a:r>
              <a:rPr lang="sk-SK" altLang="sk-SK" sz="1600" dirty="0" err="1" smtClean="0">
                <a:latin typeface="Times New Roman" pitchFamily="18" charset="0"/>
              </a:rPr>
              <a:t>Urale</a:t>
            </a:r>
            <a:r>
              <a:rPr lang="sk-SK" altLang="sk-SK" sz="1600" dirty="0" smtClean="0">
                <a:latin typeface="Times New Roman" pitchFamily="18" charset="0"/>
              </a:rPr>
              <a:t>, Kanade a v USA.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Na Slovensku sa </a:t>
            </a:r>
            <a:r>
              <a:rPr lang="sk-SK" altLang="sk-SK" sz="1600" dirty="0" err="1" smtClean="0">
                <a:latin typeface="Times New Roman" pitchFamily="18" charset="0"/>
              </a:rPr>
              <a:t>ilmenit</a:t>
            </a:r>
            <a:r>
              <a:rPr lang="sk-SK" altLang="sk-SK" sz="1600" dirty="0" smtClean="0">
                <a:latin typeface="Times New Roman" pitchFamily="18" charset="0"/>
              </a:rPr>
              <a:t> vyskytuje medzi Tisovcom a Muráňom a vo Vihorlate, avšak iba ako akcesorický minerál bez praktického využitia.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err="1" smtClean="0">
                <a:latin typeface="Times New Roman" pitchFamily="18" charset="0"/>
              </a:rPr>
              <a:t>Rutil</a:t>
            </a:r>
            <a:r>
              <a:rPr lang="sk-SK" altLang="sk-SK" sz="1600" dirty="0" smtClean="0">
                <a:latin typeface="Times New Roman" pitchFamily="18" charset="0"/>
              </a:rPr>
              <a:t> sa ťaží najmä v  USA, Rusku, Nórsku a vo Švajčiarsku.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itchFamily="18" charset="0"/>
                <a:cs typeface="Times New Roman" pitchFamily="18" charset="0"/>
              </a:rPr>
              <a:t>Ilmenit</a:t>
            </a:r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 FeTiO</a:t>
            </a:r>
            <a:r>
              <a:rPr lang="sk-SK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864"/>
            <a:ext cx="184615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http://geologie.vsb.cz/loziska/suroviny/rudy/rutil%2001_resiz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76470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283968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itchFamily="18" charset="0"/>
                <a:cs typeface="Times New Roman" pitchFamily="18" charset="0"/>
              </a:rPr>
              <a:t>Rutil</a:t>
            </a:r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 TiO</a:t>
            </a:r>
            <a:r>
              <a:rPr lang="sk-SK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Hlavné 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doprovodné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kovy v rámci výrobného cyklu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751" t="3989" r="7878" b="4000"/>
          <a:stretch>
            <a:fillRect/>
          </a:stretch>
        </p:blipFill>
        <p:spPr bwMode="auto">
          <a:xfrm>
            <a:off x="35496" y="657296"/>
            <a:ext cx="588939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508104" y="836712"/>
            <a:ext cx="349188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výrobný cyklus každého kovu je sprevádzaný možnosťou získania ďalších sprievodných kovov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     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           rozhodujúca je    </a:t>
            </a:r>
          </a:p>
          <a:p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  infraštruktúra a ekonomika   </a:t>
            </a:r>
          </a:p>
          <a:p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          výrobného cyklu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3" name="Šípka dolu 12"/>
          <p:cNvSpPr/>
          <p:nvPr/>
        </p:nvSpPr>
        <p:spPr>
          <a:xfrm>
            <a:off x="7236296" y="263691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Ti v metalurgii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95536" y="795476"/>
            <a:ext cx="842493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priemyselne sa titán získava predovšetkým z </a:t>
            </a:r>
            <a:r>
              <a:rPr lang="sk-SK" altLang="sk-SK" dirty="0" err="1" smtClean="0">
                <a:latin typeface="Times New Roman" pitchFamily="18" charset="0"/>
              </a:rPr>
              <a:t>ilmenitu</a:t>
            </a:r>
            <a:r>
              <a:rPr lang="sk-SK" altLang="sk-SK" dirty="0" smtClean="0">
                <a:latin typeface="Times New Roman" pitchFamily="18" charset="0"/>
              </a:rPr>
              <a:t> a </a:t>
            </a:r>
            <a:r>
              <a:rPr lang="sk-SK" altLang="sk-SK" dirty="0" err="1" smtClean="0">
                <a:latin typeface="Times New Roman" pitchFamily="18" charset="0"/>
              </a:rPr>
              <a:t>rutilu</a:t>
            </a:r>
            <a:r>
              <a:rPr lang="sk-SK" altLang="sk-SK" dirty="0" smtClean="0">
                <a:latin typeface="Times New Roman" pitchFamily="18" charset="0"/>
              </a:rPr>
              <a:t>, menej z </a:t>
            </a:r>
            <a:r>
              <a:rPr lang="sk-SK" altLang="sk-SK" dirty="0" err="1" smtClean="0">
                <a:latin typeface="Times New Roman" pitchFamily="18" charset="0"/>
              </a:rPr>
              <a:t>titanitu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metóda výroby sa zakladá na reakcii </a:t>
            </a:r>
            <a:r>
              <a:rPr lang="sk-SK" altLang="sk-SK" dirty="0" err="1" smtClean="0">
                <a:latin typeface="Times New Roman" pitchFamily="18" charset="0"/>
              </a:rPr>
              <a:t>ilmenitu</a:t>
            </a:r>
            <a:r>
              <a:rPr lang="sk-SK" altLang="sk-SK" dirty="0" smtClean="0">
                <a:latin typeface="Times New Roman" pitchFamily="18" charset="0"/>
              </a:rPr>
              <a:t> s uhlíkom a chlórom,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</a:t>
            </a:r>
          </a:p>
          <a:p>
            <a:pPr algn="just"/>
            <a:r>
              <a:rPr lang="sk-SK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 FeTiO</a:t>
            </a:r>
            <a:r>
              <a:rPr lang="en-US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+ 6 C + 7 Cl</a:t>
            </a:r>
            <a:r>
              <a:rPr lang="en-US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2 TiCl</a:t>
            </a:r>
            <a:r>
              <a:rPr lang="en-US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+ 2 FeCl</a:t>
            </a:r>
            <a:r>
              <a:rPr lang="en-US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+ 6 CO</a:t>
            </a:r>
            <a:endParaRPr lang="sk-SK" sz="14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následne sa pary chloridu </a:t>
            </a:r>
            <a:r>
              <a:rPr lang="sk-SK" altLang="sk-SK" dirty="0" err="1" smtClean="0">
                <a:latin typeface="Times New Roman" pitchFamily="18" charset="0"/>
              </a:rPr>
              <a:t>titaničitého</a:t>
            </a:r>
            <a:r>
              <a:rPr lang="sk-SK" altLang="sk-SK" dirty="0" smtClean="0">
                <a:latin typeface="Times New Roman" pitchFamily="18" charset="0"/>
              </a:rPr>
              <a:t> redukujú horčíkom za </a:t>
            </a:r>
            <a:r>
              <a:rPr lang="sk-SK" altLang="sk-SK" dirty="0" err="1" smtClean="0">
                <a:latin typeface="Times New Roman" pitchFamily="18" charset="0"/>
              </a:rPr>
              <a:t>neprístupu</a:t>
            </a:r>
            <a:r>
              <a:rPr lang="sk-SK" altLang="sk-SK" dirty="0" smtClean="0">
                <a:latin typeface="Times New Roman" pitchFamily="18" charset="0"/>
              </a:rPr>
              <a:t> vzduchu pri  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teplote 1100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 v ochrannej atmosfére argónu,</a:t>
            </a:r>
          </a:p>
          <a:p>
            <a:pPr algn="just"/>
            <a:r>
              <a:rPr lang="sk-SK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sk-SK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it-IT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it-IT" sz="1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+ 2 Mg → Ti + 2 MgCl</a:t>
            </a:r>
            <a:r>
              <a:rPr lang="it-IT" sz="14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4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titán je ľahký</a:t>
            </a:r>
            <a:r>
              <a:rPr lang="sk-SK" altLang="sk-SK" smtClean="0">
                <a:latin typeface="Times New Roman" pitchFamily="18" charset="0"/>
              </a:rPr>
              <a:t>, má </a:t>
            </a:r>
            <a:r>
              <a:rPr lang="sk-SK" altLang="sk-SK" dirty="0" smtClean="0">
                <a:latin typeface="Times New Roman" pitchFamily="18" charset="0"/>
              </a:rPr>
              <a:t>vysokú pevnosť, ktorú si zachováva aj pri vysokých teplotách. Preto sa využíva najmä ako moderný konštrukčný materiál, napríklad v strojárstve, medicíne (titánové implantáty), v leteckom, kozmickom, strojárskom a automobilovom priemysle.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763688" y="3861048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Titánové výrobky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7890" name="Picture 2" descr="http://strykerhipfaq.com/wp-content/uploads/2014/04/Understanding-Corrosion-Associated-With-Stryker-Hip-Replacem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2625802" cy="1788047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59632" y="2852936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 implantáty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http://metalpedia.asianmetal.com/img/ti/app27.jpg"/>
          <p:cNvPicPr>
            <a:picLocks noChangeAspect="1" noChangeArrowheads="1"/>
          </p:cNvPicPr>
          <p:nvPr/>
        </p:nvPicPr>
        <p:blipFill>
          <a:blip r:embed="rId3" cstate="print"/>
          <a:srcRect r="24675"/>
          <a:stretch>
            <a:fillRect/>
          </a:stretch>
        </p:blipFill>
        <p:spPr bwMode="auto">
          <a:xfrm>
            <a:off x="323528" y="3573016"/>
            <a:ext cx="3960440" cy="1857376"/>
          </a:xfrm>
          <a:prstGeom prst="rect">
            <a:avLst/>
          </a:prstGeom>
          <a:noFill/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27584" y="5517232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športové potreby a prostriedky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4" name="Picture 6" descr="http://www.titaniumexposed.com/images/chanel-j12-ceramic-titanium-wat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2160240" cy="1600178"/>
          </a:xfrm>
          <a:prstGeom prst="rect">
            <a:avLst/>
          </a:prstGeom>
          <a:noFill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084168" y="2852936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 hodinky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6" name="Picture 8" descr="http://cdn4.explainthatstuff.com/concor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29000"/>
            <a:ext cx="2736304" cy="1860688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436096" y="5517232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letecký a raketový priemysel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Si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1691680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4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v rude, ktorá sa používa na výrobu kovového kremíka a Si zliatin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Vo veľkých ložiskách sa vyskytuje v Poľsku, Taliansku, Rusku, Ukrajine, Švajčiarsku, Rakúsku, na Madagaskare, v Kanade a USA,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Na Slovensku sa kryštály kremeňa nachádzajú pri Banskej Štiavnici, Kremnici, Švedlári.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204864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Kremeň SiO</a:t>
            </a:r>
            <a:r>
              <a:rPr lang="sk-SK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ok 12" descr="http://geologie.vsb.cz/loziska/suroviny/nerudy/k%C5%99i%C5%A1%C5%A5%C3%A1l%2001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933" y="764864"/>
            <a:ext cx="191886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minerálu kremeň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4313" y="620688"/>
            <a:ext cx="8750175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metalurgia,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ako kremeň a kremenec pri výrobe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ferosilícia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 kremíka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827584" y="1706513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28674" name="Picture 2" descr="http://pimg.tradeindia.com/01140070/b/1/Ferro-Silicon-72-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984" y="3501168"/>
            <a:ext cx="1440000" cy="1440000"/>
          </a:xfrm>
          <a:prstGeom prst="rect">
            <a:avLst/>
          </a:prstGeom>
          <a:noFill/>
        </p:spPr>
      </p:pic>
      <p:pic>
        <p:nvPicPr>
          <p:cNvPr id="28676" name="Picture 4" descr="http://vignette4.wikia.nocookie.net/chataboutheroesrp/images/2/2c/Silicon.jpg/revision/latest?cb=201010101823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2294" y="3501168"/>
            <a:ext cx="2204082" cy="1440000"/>
          </a:xfrm>
          <a:prstGeom prst="rect">
            <a:avLst/>
          </a:prstGeom>
          <a:noFill/>
        </p:spPr>
      </p:pic>
      <p:sp>
        <p:nvSpPr>
          <p:cNvPr id="13" name="BlokTextu 12"/>
          <p:cNvSpPr txBox="1"/>
          <p:nvPr/>
        </p:nvSpPr>
        <p:spPr bwMode="auto">
          <a:xfrm>
            <a:off x="2483768" y="5025950"/>
            <a:ext cx="252028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>
                <a:solidFill>
                  <a:srgbClr val="00CC00"/>
                </a:solidFill>
                <a:latin typeface="Times New Roman"/>
              </a:rPr>
              <a:t>ferosilícium</a:t>
            </a:r>
            <a:r>
              <a:rPr lang="sk-SK" dirty="0" smtClean="0">
                <a:solidFill>
                  <a:srgbClr val="00CC00"/>
                </a:solidFill>
                <a:latin typeface="Times New Roman"/>
              </a:rPr>
              <a:t> –</a:t>
            </a:r>
            <a:r>
              <a:rPr lang="sk-SK" dirty="0" smtClean="0">
                <a:latin typeface="Times New Roman"/>
              </a:rPr>
              <a:t> dezoxidačná a legujúca prísada pri výrobe ocele </a:t>
            </a:r>
            <a:endParaRPr lang="sk-SK" dirty="0">
              <a:latin typeface="Times New Roman"/>
            </a:endParaRPr>
          </a:p>
        </p:txBody>
      </p:sp>
      <p:sp>
        <p:nvSpPr>
          <p:cNvPr id="14" name="BlokTextu 13"/>
          <p:cNvSpPr txBox="1"/>
          <p:nvPr/>
        </p:nvSpPr>
        <p:spPr bwMode="auto">
          <a:xfrm>
            <a:off x="5436096" y="5013176"/>
            <a:ext cx="288032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rgbClr val="00CC00"/>
                </a:solidFill>
                <a:latin typeface="Times New Roman"/>
              </a:rPr>
              <a:t>kremík – </a:t>
            </a:r>
          </a:p>
          <a:p>
            <a:pPr algn="ctr"/>
            <a:r>
              <a:rPr lang="sk-SK" dirty="0" smtClean="0">
                <a:latin typeface="Times New Roman"/>
              </a:rPr>
              <a:t>prísada pri výrobe </a:t>
            </a:r>
            <a:r>
              <a:rPr lang="sk-SK" dirty="0" err="1" smtClean="0">
                <a:latin typeface="Times New Roman"/>
              </a:rPr>
              <a:t>silumínov</a:t>
            </a:r>
            <a:endParaRPr lang="sk-SK" dirty="0">
              <a:latin typeface="Times New Roman"/>
            </a:endParaRPr>
          </a:p>
        </p:txBody>
      </p:sp>
      <p:pic>
        <p:nvPicPr>
          <p:cNvPr id="1026" name="Picture 2" descr="http://www.danspapers.com/wp-content/uploads/2014/01/RoseQuartz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64734" y="800832"/>
            <a:ext cx="1675418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SEhUTExQWFhUXGRgaGRgYGR0eGhwfGRsgGBkbHx0ZICgiGiAmHBwcIzEhJSkrLi4uGyAzODMsNygtLisBCgoKDg0OGxAQGywkHyQsLCwsLCwsLCwsLCwsLCwsLCwsLCwsLCwsLCwsLCwsLCwsLCwsLCwsLCwsNyw3NyssLP/AABEIAMoA+QMBIgACEQEDEQH/xAAcAAACAgMBAQAAAAAAAAAAAAAEBQADAgYHAQj/xAA/EAABAgQEBAMHAwMDAwQDAAABAhEAAyExBBJBUQUiYXGBkaEGEzJCscHwUtHhB2LxFBUjcoKiM4OSsxZDU//EABgBAAMBAQAAAAAAAAAAAAAAAAABAgME/8QAIhEAAgICAwADAAMAAAAAAAAAAAECEQMhEjFBE1FhIjJx/9oADAMBAAIRAxEAPwDuESJEgAkSJEgAkSJEgAkSITCriPHUSiEkEk+A9YTdDSb6GsSNWn+1gZZCWYsC/wC/5WNcxHGJk2dlmqIQS1CaC7sDWIeVItYpM6Qmck2UC12IpEE5JLOH2cPHJ52HIJKFrCVEilCrcVoPGMMBIKpyUpUsHfMyi1aMA1v5pE/L+F/D+nX4rmTkpqogdyI0fEcVxCRRgQAxVUbVffd41bFe0Klg5jlrmOUVKhTwp10inkI+JnVRxqQ4HvUuafhtBqJgIcEEdI49giVyUrIJJWQU1c2Ar+0bTI4yJPKFcwsCW8zlI6wlkHLH9G6zsSlPxFvxo1ji/tcEqySinuQfTRjvCvG8dWt/dk6DMXd2Z0joAb9YAnT5cwtMQkkV94mj0oSLKelLdNplkvocYV2N8DxebMUPeTHvyJWEkVpoK/vFU6dNlKzJWutklQoXPKakKo1PWNcM9SZg92twVcraOaOCKUi7E4lRLElTAljoxY03v5xm5M047NqxXtSpJBBGVqgtmzNQECwd9X6QTw32ylKpNGRW9Sk/eNDnYgFhUKe73/mkVyZvu9ArUPVib+ukUsjF8So7FhsUiYHQoKHQxdHIjxZaJgVLUUsxOWj70qN42fhfts7CYnMP1JoR3Fj6RrHJfZlLE10btEgbC46XMDpV4GhHRjWCYuzMkSJEhgSJEiQASJEiQASJEgHivEkyEZlVOg3q33hN1sErdB0SNewnHpiywQklnYOKdzE4nxNSklLFNwwNSdna28R8kWrRfB2W8U9oUyzlQnORcvyjx1hePbRKS0yWdKoUD9W1peKZPDM9m5mCwOlQdtIDx3A0CalI5nBUTTKAGvrq9DfvGfOTNOMVpjHiPtFmWZaQw663dmu/fSFc2ajOF5SS9A9nNGJIAHd4HXIWgsA4KncFwDqHP3s0CT8QTOQGSQliUsa5nA26GE272NJVoc4jCgpBWUIYgjMyierCwb1hKcUjOvKAwNBoRbz8YnEcXlw4EzKpQoFgczJLB3ub+kK8Nic6GfkUHFHckfgiGaRjoe8MwiSl5iSEkkJU9yaAli5ALWj3AyQpJJSCtKlgUcOTzGul9OsI5gUCGzM25/GhzwbFj/0ykkMa9CbvoKesNCYTjEhSCC46hraev1jX+JcJUVcqc2a7EHx6CNjxKRlYqYGvdoqkAoSlSbfMaCne/h1gTaG1qxdwLhnuCZkzmAcISLGtSf2Me4jDJCiPizbUYeVCTYUoCIcISlar1uA1KuR3OsK8bIMkKQCVFVQagHLVzorXzMS5UwVAs+alKiMqkkEhtmIqQRZnpvHv+kCQkg0UWfoGc+tomIICEnKM4+Ybvc706R5h5TFSlllKGYGz0oa6drwMZlNAJIQnKLuKO1gztYgNDSahLHMlll8pIaqbh/H0hSEZlnlplcnTsX3g2bjDynZ/5alIZNMU4oB2OhavrHuLzfCX2ct520rpFmMSnNQlwAzONqkXdqOGesXKkBSATuQennrq+5iqQNsXKLpZhQtZlUo79dr8pjCWklwlVAzgOdbdKw0kcPExaQGAa+pamlSL+ceYrDoQtWZOVAT8I+InfZyPXximtE2xr7MYMsTmyEqSCo1FHcD+40HQCNqXxtEsAAu7ip/TQ9bxoWGxU1SCvMUyxRKKPygVej1B84rViKAKrmBP1fpeJ50tBwt2zf8AD+1Uo0mch8x+/pDfC42XNDy1pUOh+0cilhfvAAkKc3OguTU2gnCY2YLkJTmNXsTZjR/CKjlfoniXh1yJHM+G+106XMZSgtFKKLt2NwT3MbdgvaqTMucpFdxXtGqmmZSxtD6JGMtYUAQQQagi0ZRZB48c447xP3+ILEBAVlB6AVP1PlG+cXm5ZMwi+U+tPvHL8Nh800JJAZSiCbEs4tpaOfNLw3wr02X2eYpJKWokJCqk+B9Not4pOGVkkO5ZwA7n4a9anbuYom4wSwpDOWAyi4JZnNxRz0aFCJrrziqgOZZJ8EgWYDXWMUa0EyxNbIpblXNlcijV0BrakAy5BGZSM+YDKrlIACgCrm9IpmTZqSFnMjQMHLdiRSCp/EiEZOZebVJs7BjTpZx1jQlmCMYsI93mZJ0PrbrWNdM9SlFTk9ej26w7bKjO2YZnd6hjuPhFg+sey1omrzGUnMWJZmvzEtynd2d4ndl9I8xOGVyqyZkNRrfpLM+sYow4yCjM/Q172hjN4gpCQlD5UhiC4JIN3NaadBAaZic75Xq5cggh32hAuiyRh0pZahmQGcWPn4xdOxeZDGyVBQuGY693bximYRMUtSaJbRmq7Atu3oYrklqkbAFnI+0UtE9hwxIVoQH8gSK+FtIwm45ChlQnKw+Ilj6ad4XJmkZi+ahBoafyYzwyg7sLnStQTsG0udYB+D/BfpBsz3c7UIGn0gfiaitUzN8iQE1u5S9dYomYjIpE08ySDoHqz1sk600EYLmCYtRzkJKVMNkpKQATuqpbp1hNbEhbiBWtmvtRu0YTJ5UMwckACp00HYNDJUkFL5ncl3H1gXESEy0A0CxtQlyb6FvDSJRYYgIyBlM7A5tCaxVjZCgrKUirkZttydrQHhMQQFEu5q9Sa25bGtbiG3DMafd85fm5gzUuHUzMHdg17xfEzboVpU4LEUsQa+tnv/MVTJM4Ia6XIUXSOppvW70gtctnKLG+judHqAawHPlkqISFL/7bEdReGN7GisMyMiB8SQTuXP7bQPOkKUrK4YAeGmnTpGOBUUkEZgrQMw/mPcLiikqANCTprVxW5gcrDpnjODLJLAuws9g4ejB/OLGTQfMZS3A/tVe+z+LxmEB2QmprVux6N2a0FJmSwZIIAKiTmowBV10Nozf0VYv92a6Eggu9de3jFE3BsSSksKctgdNK3qBDjFSAwWlwSWYjxfpc+kerw5VLKs4yjrUENR38fGKS0S2IMfhWU46sWIt+AQKMQEyyqoa27ks9Lw+4tNKFMASKHmBzVLuX76Rq3FcYVOElgkVFPEeUMDsHsUsqwOHJL8jP0BIHoIdwj9h0NgMN1lpP/wAub7w8jqXRyvsT+1JJw5SASVkJp5/aNJBSmzBlKy9efKASbBtbxtHttjShCEpLEknyDfeNJmAZQ9qJtYF3prrHLldyOjEqiY4/GqU5JdW7DZjUadOsT3RTJQ9M2Y16Fh5wBNURQuCTUUNL19B4Q2UcyUpUzhPK9EsQ7d9u0QjQXnEqy5a5XGlTq5O3rGOGxASoFQzDMkhNCKXH+YrnYgjlLMAwo/TW0CTVMwckVo/S+0WIaypnvCVhPQAMBWodmFBp1h1JKFySlSkANVBS6lE2IV1r2jVZS08gYJOaiyWDdR+a9GNwS8wmClDQjaoNHsfvDJqx1hQh8pYFQASVBwC7Fw4IvQ6RSSQCzlBqxqLsxY1tCw4zMUJK6pbKoFlCrMN9Lh4MxOIrlFGZszgE3Gv+YGNF/vBlzJUkEu4Y0qQdD08DBMnCIXXMlIe5HKwpTU/5gCZmmJUsZf7k02od49kYkplssDM6eU7DUPev0h19i66CeIYNSCAshsrppcEsBWgfrtFEmdLSCZaEJIDqcuSbMCTSrUF2iziPEFLaYpiWyt/aDVunaMpuBw6pQKFpzqY5AWI3NTVq9K9oeid+gM6aUkBSWL5infNVqFnvXq0HSJ4Wn3ZIQnlYpoAcpYG2bWp2jGVLkBis5mDBIoO5IqYHxvuw/Klklqjez1OlH0iKssJnYMJSyidyGcl/hFDu2upgJMhYUlJ5cwusMDexL3/eG6JdElY5T8PN2oXvFU2Y61pmKTR6E1s/k7+XmKPgOYAuSlFAXoL9CGLWIvUVcWhiyQhYRlCWcAOFMWLsbh2fuYCTxEE1SClCQHbKXoFEuKN+MIeS5sqZLzAy81QSSDqCbWZ//KJct0yUJJEsUUVEAggsC+ZNQ9KD94qlSSqY4WoOPiAqDUili/8AMOJzIAU9SNWIDjLmZn8WhZ/q+VSVZXJ0ytsTTvrtEpvdGj2e43AqSkKQpbh2zUN+hrSA5HDJkxakb8z60Y08KeEN0Yl0ocZqJJSS99a9t4omcTKilUsgAIObkZjVJZX3BjSqRF+GCsM3KQ6SwDltaKci1/OD8ViMoCEnMRUk8xRregozwNPOTKpdeRwA4Icszh2bYxUllJcNnJrUkkbNqe3SFZRnNn51VtdhXtQ0vB06ehaQhBGUEvZLFm79fGEmEckkZVCopRuodjBODmpQV5y6gwregYCv8tSGJovxOGUpJuXcDzFPURpeJYLmdG7kgGr9gT4COgBRCVqIY1IYlwetAzClP0xocxjzEl8xNK3ev5vAhXo6x7BcUTOwqUBgqS0sgWYDlI8PUGNkjmn9LJxTOmyz8yAe5QpqD/uPnHS46Yu0c81TNF9ssaPfpSbJA8zU9qEePaNXXPOdKgHCHoa0Z38zeHnt2pJxGX5mS3c3t0r4QkwiAX+YV1+L+HFo5J/2Z0x/qgKXJVMVQEkk1NnbeNkRw4qSPeE+6SUuDZRZykF6WAel4pwashINbW0Z6AaeUWYSeSVFjbKOpJ2ancXeHEbsNxnD8PLVLOX4zdZOYP1dhGGLm5T/AMKUoQAGygAltD0eLOLYsLllBuGCgwdxTM+r2hIkM4Kuz1+/48USloJnScOrnMkh3fISA51cHpFfu5MtP/FLILsSVv4VdqPAhmFJyukh9L0rpXUQVPwhQFDMCFUZJe2pGn1hWNJFcrEVcsphahHkYzXLlqYBKXVtRrtaidPFoHw4yrzZHDMp+tKMzUeMFGpKQwJdi9LGhO0Kymi2SEh6DlHzOXv+eEeZBlqAEgUckWL2vFuFnlCg4JAfuPKo2iT+YVZIow/x11ikTRgv3RcjNUCtxUO9W3s8CLkqZOVQq9Wv+N6mCsRh0Ej3ZJJckKFD2+ncRTLJYtQGp1I0vCaBfh5g1OoCoIFcxAD3pejbwRMlqalqmtrVYVp26bQGrBrKyzVrmcudKDfo0WSsQoVKw4fL+oOwIFOVxTuDFxWhNuw5fOhKSsgm5TUUNA2lOusFYHEZnUtnRVzdtW+lDraNfxc1KlOlwGY3YkUZ94wnJUUu6TpluahwQBude8JhxGqOIrBUVM6nYlgwDuKUb9oy4eqgeiVEKJAYpNRdxpt0jBWLTNTlLUu7Ua7edosl4tKpQepFDTUNpa3o0Zt2VxLMTxLnUUAkmj9GazFg2kCy01yEfDdw5fpR9uWKp2Z3SARqGHkWY63j2ZiJgIPxn/p1agJF+zmHEbX0HYNJIFQ2UlLXSXqO3i1oxxUkpWUpBUm5YVFXbb1brHmGme8mEqBGw0OimOtdIFTiFJWZii5JIAfmpTmapYRbaaJ3ZfjpillCUj5QC56u5LbNu0TiEiYpS2ykADR3ISH71evaMsVnSyA3Nc6kih8DBSkiWgqVowNabRmMVh0HIArO1W6vQEXhhw/h5mHMQHS1dXBpUWrAmCw91mYUk/KzuNXa70h5LMsShyjMVMCAzEsxJenZ+kMGwz2izJwy7ZspBWTzHZ2uT+8c3nJIUMwIByp2owLmN04zxMB5cyr7WOgo/Que8JOM4Z1EhgFA635eutado07VmW06CvYKcE4xFaKzjsWt6R1iOIex84y8VLUbBae5Cjl+5jt8aw6IydnJOPTM+ImrzfEpQroHCW9BFGFVzJSAxAd+t6wZ7bYX3eMUksEzB7xJ6Gih4KD/APdCOROIfKbB62cVjklaezpjVaGoWQXdiGcF7ah7GzNesNZOEUUgykBVHYuWL/UbwJwtSZymJBzWKqjcWtG+cJSkSWPKWL1cUDOH6RUFbJyOkaUoKQpRsVMVC7kHVx3pE4vKYjLUGwfahB1uIx4tNUJxGYHMB8NnapFbF4Bn4u1qJa1D5NFAl6UpnkcpZ/zwhimcgpBZzY+d4Vy11BLk1ptV3Dat03htw/h61DOgAoFCSWvQ0ZzeBod0gSbMA6/220vmHh6xUrFlOXMHYv16htBe0Wo4dMWVM3KKFTABn2Ha8CYuUol1JUSw3YWd6lyx8IOgsz4nPIysKEZvWh6G8EYQJVJUtW4Y6uR9Px4HMoe7IJdRABBADBnsz+NLxDIEsKY3ILdNAaCsLY/DKWKpLtQgda3b5TrWLAxdKqAhi+x1DV/zGP8Ao0kAoqbkailXY6QJiJZ+EpVQ7RKdjtDDDS1ABCkkp+Vet/hNLXr+0YTMES2Y19ex3boYFlTVpD5i/fY1dB0vWDVcXBoUBX/R0F2P5SL9IFsrCLC2Ylq5gaFrGpA3FYymYawJysTmNaGjGnWg72s5c1SVVRzM1RXViel4xVKzJBNCfAtsqFz8HxBUkJTlGpu71uTo0HYOURKWrcgAEAOwJJD92hfNkZgwVuKjTazxFT5gR7tQcaNofztBoNjPhstM1BukkOzdakU5g9C1niufJmA5bKQlw50BoWap6NvAPCpqpUwEvkL0F3ZiSD9Kb3EOFYxK1j5npm6bVrS7vBoe7JgOHkpSoHOtiVAG6gakbVrGXuphmk5RmcWLG1aHR+sTH8Q9ygDLUkVctY+tKRUjjDsPdKSq7BXiCHDl4fRDYfLxCUqWZqyCh2rROw6ljYDWFmJxqZrgfCgguQ1nq2j/AEEeY1AyOXuCd60J9DFJSAlJYhg567pL3bpoRCYHs2YlLsGe+1a02g7ATVkZEk9NnOr28YDRhcwUTQGgDsxAzVd/KNg4PgRlC3Gg75Q/iaRKjspypGr8YWUzVJUecZR0Hfoa1g/2hnD/AE9XfKgZhUPZVdWDeUAcZwpM5ayoEvfoVHK7UdvKBeIKBaWNBVjrVx03jVPwiSumW8ClBSpYJKPeKCUkMa5syCevWO2RxHgi2n4bUiYgeGYDfcW6R26NYGWTs0T+p+GCkyFgcySoE/2qYHwdj4GOeTMTlpq5fwp9frHSfbmeDys4Q2batR3vHNZ0tuYVAIBHQFrRy5HcmdGNfxCcLOYs+xod/wAtG8cJ4kgoVLM0DlYZmq7sftXeObZuYJLgO1NN/KGkyRLBoolQGp1Ha1jEIp0bLxXBK5TlHMynHUWdh5PCqdhgCGJo4BZtTWn06Qdw7jZMhCVDMEuzm4J1LeHhFcqRLIUEnLsdnLmncmNU0yaZTi5aAWlqdOVNS9wC9SKfzF/CsSqWkyXyZyVPbRutKCPBKDEFYAepJpXUa/zASpyQ7tYiou4bW0MKCjOYulTkbvfwjGViCVrAVyqBsbmjJv19DAQBYKbMdW8aMO3eM8Rh0gDKCFGtX1DuGuNiYKBoqmzizs19NtIqnzVWfSrP2aDigEOzZaEtR+pJqb+UArmfL+X028IQ7MJAUDdjufRyKjaCUTlD4jQnR6NQFvGKCaPrcbfTtF+FJNPiNyNttaDr2gEy9SLudy4diSHJKtGpoXrHi8IAGzAl/hSScu/NavRzGUxRS2ZFBWlRt4nuY8TiXUzeJBoN4VsEjGWAhQApp2g/MZhoGPbloHvob07QLhly0qKiatRRO7hmapj2dPzEa9AadxTpAhuwzGcPJSlSbpckG7VIGxsNrxWJeaWTRx2Gj9Ce0EcOxjEpUOVvE+B/iPZWHyrajOL0caEeEUTYgov4hUfM9bt4RdJlZSMqnbQ0PnaDOIcMZRUHD1JrTqw8YDVIISViwOUnrer+dd4KGpJhSp0hT55cxw5ADVLPvpvAqZSCo5RQM5BIYa7/AIYzkKJJZ6PUUPX/ABZooxOCWjmfMDW7Eb0hMVUNlcQMvOlKiUnKBmYuAGrGInOmqAAWcIDPoKEEXp5QpQnMOZJY+DsYeYRGVIPKCWJLvewc1BppFITLsHgwQ6QpTEFjRqEXsaRsHD8GEEEkkMBQv4+NvOEiMYr4ErLDYAh7u/3jYsBjwXAeod7sXZiQdaaRSIZovE8KlE2ZrmILl9XUA2zkwnURld3UC6gRt1javbCWmXODMc6RXYuWv0PpGtT8H7tSXUKm79qMelITRUGqPeGzFHEYVKAMxmoIqXbMFMTq35aO5RxDgpVLxeHUGdRQED9LqBr1yk+cdvjWBlkOae0OLM2bOT8uf1Ty+R+0IkSMp5mBIOl3B18BDDjclUqdNSf1qJbQKLp62PrAk5dq5qJIBqzbHvSON9uzpj0qFeJ4aXcFyWoUsdd+0Dy5ZqClQIYl9as+4jaUICpWdTBTA3uxclu7ecKQjMhZIJY0ULgkV8NWhDR5hHQhBVo5YhovXMUClWXKFBwfvFI42AMikkMCxYEcrBq9orxPG0rADuE0ZqjSti0CY2Mpc5K03ynM+a47NptQRb/t6CWVNSKVLgFJV8JbUV0hVkAJSqgOr0tRj+XgSdIUCwp1Ppb4o0TJaHUuSUkChNSFAgv20IjGRh3mErFmFDsaBgK0HSAOHIUCHPQg77en0g2alUtZQTlVsSWe4fwh2IJmyHYBzumwpS/Wun1gDEoyUIJ6at1e9hFX+umgsmYU3qH+1YGkTC7L5npV3fQgn6ecDtjR5MmgNRnNT5fQNBcifkSr3aWAIck36xQOFzSTlTnvzBvGv2izC4cBLLORJPwg8yt61oIEJhWGm5lJK1EV5UgGvciDlkNkWA36dmtAsidLR8IqAzuSwvr11ipeICjT01rV+sJsaPOLSZYlugMQ2pIOuvaBcmUkKIDEFhbenSsYT52YkWBcsKtBuIUwlkCjBlBqsBe/RoVjrRejHgEMlgelfM3rBMvGIa5LVDV7OPlhYcy1VBWW+YnS7AN17ww4Xw5XuSV8gJBBcVFSxF9q+sNOhMNmrzAZSHI82uej7UgOYhJBSHRq10E/aHWDShTpSAAKkFJrpmG8K14ZeY5CXNg1CBajND5k8bB/dLKwVCj7W+lNWg6YjkUMiRQgPR+tbltdT6UYiQpLZixLWtv4esYhVVHbMA1qV6U7jW0Fthx/QOdKygVSoXo/qCb6Ui7/AFOgoQ1h4jyLRdhpqFkCj121PbTvpA+IlFyGBOhLN3rC2OkErxAKQ5zUZi9AGOna0N+G0SogvqcrvTVtRUtTSEWHoLqz9yAd7aaCCeEhaFEuQOjer2EWiWi/2wlqV7vK7OWcagJI7xq2PClp5bEBvv4ufSN79pZYm4VcxLukOG0Kbg7Ct40ORMUhDXzB22elB6xQkw/2eUVYiRnDlE+WSo+QYdaGOzRxLhmOy4iUpWWi0c2zKGnf6x26NIGWRbOZ+2oIxcylClPb4WHqIQKChlfqKm7uC3lG3+3+GInyplklLE6cpf6GNMxM4KGbQk62Gnm9I5MiqTOnG/4oY4nEZkgJDZEAFquHc9qsYuMge7C0EH0P8+EKZq1rYIQoAJa9XA01eDeD41JGWt3atwzgg7xPpS/Ck4ZOqXLCn6r3zX+lLQsm8ICjRTPyqILUVca0bXXpG3YmUmpZmG9BvY08D9YXzEoD7jLUf2nsxL60oI2pVshtvo1jC8IUk8oDJPUAg2DAilIYyisEJUkFqNYjoxG0MpE5IAzrytYOA7k73NYZYBOcMmUUpyl1qDEB3qSzkklt2g4rwltoSj3dcxFPOu4u14Lm4RM4qVUF3pWgDUB0pFGJwvMVS0hhTKQ56OTU/MaxiMMoWSEhtC41tWwbeJ2UmDLQUvrraj/4HpFCiQHsdq/npvBk2UrM9E/MGNG6HSM5HDJq3KWUzVJ9BTpDQ7FfvcVKmJVLpmAJYcxAtS4NH7Q4wvF0KSoT5IPVJbp16mK8XhZoyzVJIcZQRsmnhtWKcRIKQlwGKb9nBrpf6bRXEm0MZcqQtDJQR/bY9eYXpvHmO4fmSkoSoVY0p3LV+sKJCiATQG1CH2EG4WWs0I65tW0A3DvoYlDkqM5nB1AJUy/7nBfUknwaGOICSmUhgCEglPVrn8rFeGAlhU0uVl2FWAqCWt4F6aQ+wMlitZYqYJSoMAwGYMTds3qYKJuzWhLBKklTMNndqAePePVquNCKpB5XcMB0+8H8YJbMBlCTUJSOYksT56Qqw04rowal9Na9/SFRS2eypplqcFiPX94Ml8UmkhkO1XS4prAE6QFZWSxuARf9J6vd4KkykJWQ6gGvWhDPt1PRoKSHYwx80TQk5S6RUXvUtUUIrp4QBMlpqGU27Dyu4c69Yum8SSlJASSBc0o9d4FXxILLhuta36F763h2qFRYcA3MgEAm12I3L+sFJ4YaOCqvW/313hScQVu6zlDUJsO94ym8SWAw6MagEDUb6wk/sA5chIcJfMW6N4dRYiGPCsKtSaa2JNer/v1Ma3hJyStyVAAEqL3IsAbmHE7FMoAK/wCNwAAaN8xJ1DRdpKyHtjJZUU5RmyspJJNVPT4RYAO3cxqvGMOUolkK+IEH/wBs5Q+5pDjE8WBupTNQ7tbWghCrEFQzAk5Gzb8yqEeV63gi7HJUDYjAqBSQVZ3TykEORU01INKXaO65jtHJfaXHrSiUjL/yJSFKUm4K0pBU40Llr1szGOp+/P5/iNopJswlJySNa/qVIKsKlQS4SupBbKCCH+3iI5enMX5bkPsaGnWO747Cpmy1S1h0qBBjh3EcBMkzFSzmOVRFBcg6i9j9NIwzR3ZthlqicOwcvMVGYsqFQmoAI0U1DFmLAquWGWPiR+rc/wDV9YB4jxVKEtc15Ruft1hQjjhBCiD1qzDcMHjE2r02v/eVBAymnmf3HaLMGkzynKZRL82bMKdQC51oNtITYwNzgllOT3vmH3EPuGcSR7kIZhV3F3DG161YxcX9kv8ABrgeFpSrMSCXZJ0UQDmyg1ABYOd4cTZEvmUtNSkhwHIFcvrqd41w8TYOLJAAB127a2i6VxqZTMoFJZwGdiXZ+3URakiHEOwPD2Ucwz3yhwzaKV16XpAeNwmR0s4CXT51LVb4raQ+4ahKilYTylVC96szPS1oVcZnhasqQUipdqg7MNGgfQeiWVMUwBIIDtY0qW+F94Y8PmIOULWJaszXa3X5anxgcSAxq7Ei3y6EbuX84zn4QlLvnDWzC5YkOAWMTX0MOxmBmB1Z8pTUVcDUFjdu0D4rGTJriZkplKGTyqYVd67dIUzVKb4iCdjppHmH4ipAAVzAWolwPKvjBbKpML4eJSJhUtAUAQaOAQb0I0pBmJm+8UV0S7tUlm5dPE9W0gPDzU5wtHyDmSb0DFu+jPBuOklgoK/40gsHFSSMotZj0trGidoiS2MeCyWLKXmSxypD3cM40caRfxnO/IosE8rDUFjbwjV5U2Y7IBzAghujM484eYzFKSlIUXIudHNTpTWIfQ0qYvM2YygVlQU7va7kuQ7sB4vA66oYpoCWUDWrP3/mLcRiiVAUNv8ADawNnzqYFmuaADpesKiqL08rJzEJSKFgT0DgxZOUFp5QrM1Tv1LfxAPvw5Cg1dOzP5xbh1SwQebd3L2sxIB7xNWMIweDASXIBUwLjQWvqfvCnG4US1qSCMqd2cbh9ofTZgDmWQ4u6XKh6AGAwhWRS1FMzNoUCldaU/xFJeE27sDVg0JllRBUQQwsmu++9ToY9wWGcjMpwKhn6nw0gxKVqGRSXchWVIu1qi2rmwrF83BKTt/2qBIo1Hp5RaJ9MZWGlpUQtQa97tyszdzFk5UgMRLFLHKCzHcnxgXE4SaahjsHzK3L9nsI1+dPUosVHoDQHoN4lspf6F8W4jmIEtkl6lVafb6RTInmVNDEl0l+lKCu6mHaAZV6j+YNw2FHvSFNylnamZVavr/EOATegpGJ9774LPMrIEgBmCPgr4lu/SOxuvdHmY4dJmJVMWCpktTrkLVOgjtefD/qR/8AL+Y3i7OeSoYRon9Q8KlKkzikMpBQotWjkdixNekb3AHG+FoxMlUpetlC6ToodoJx5KiYOnZ88Y9MtSjyrBOgI+7vAMqTKVMAUooS9ygHSzg1drtrDriPCpgWpBZSkkgpNC4oWhFMkKCmOlGLPeopHGdhuWK92ZKQlxR0tZ0sBXsTC/AEPkq9x219YKwUpkSveVDAH+3PmKfH6RjKw5CncDM4Hdn8GVAxIY4aZdLlixIH8feM1KAADa/5vrC3DYgmtQRQ/moivE8RBVQ0AZvvAmUbDw/iSpaVJ+Qlzu+rMfx4ME7PzFTpSAB4V8WjWZWICyE5hUUqPKCpasrpUcoFwKnuT403i7JaQ296VH4gGIuA7gdDEmSykZkkLJvooOHPKa32hVP4rKSBYjRLmlSaHfTWKJHtRLzXKFWFDax62+sFoVMOmlISUqSCXN6bXH3iibIDOkihNDVw1zp/mCUY4TCEhWZFWBP2ZxB8zhaEBKkqCmSDlIcVNKuzAU772hqmK2hXw3h6zmUnlZNSCKBiRewcAUqK9obLxKVSkpX8STdugqz1LEwBxfiQkJKEHMklzUcxFKtRIBsnSF2H49KyjKeZVDmIFTpsBClQ1vZsBw2VCswSXcP31pVwDFsqUnKlCyQAKZWzXO9xtCKbxYJKHSV/qKQ4FWI8mrFsvMvEJSUqykFY+IcqagCl3hN2iktjX3aEghLkm6iWLdjQOdNfqlxPEZUtVEkltageA6xZxHioAEtLNUk/Ma1JJq4+8KZ0pK+Yunq1+7XhoRE8WMwpzy2zKyuktcgANX7Rs87EmSnKhGUqFXF/4jXcRLUkmZLQCktS6QW9CPSC+IYgrlubUAqQa1/BCaoa2YT56wTmoDqPy3aM+FYkjMoTDSjEUO94R5yEMCVCvNXe1YEm4hQOYfLuSx8Hh0Nm1f8A5GQCE8r/AKRp0rSKv93Wojmc2DU84VzZbpMzKQmjqTUfyNHjBCQKivX1+8JdiGUziE2XzqUoNVwCaWvA+O4uJiEEuoLBZgwACiHGoL67CLZCnqwAtTRvWJxaVnQlyXSaWqNR4xaIkLEzCr4Viho5q29oaSpuSWVlKS5ClOdUhrG738I11SATBuF50+7Uos6iNQ4Tv1aBaY2tDHheGEwMTzLISkAdQB+do7T/ALQjb6ftHPP6XcNmTJvvlJ/40Cij8yqgAPs5JbVo6pG8Fo55y3RIkSJFmZxb+rfDFysV74ZxLmBJzBwAuxDjUsD4xqeBQDPQZg3KmLfSo0tH0lNlJUClQCgbghx5GNR4/wD07wuIOaWDIWLGW2UnR0/s0YTxN7RvHLqmc9wPEElWQ5QLMNrXNy0CYqayVJBdznZzXlDjvp4GMsd7GcQCuTDLdNCpJRlU1lDmcPt06xrPFZOKwy88yTPSlL5wqWpIA1IJDCvh1jDi+jXkvAyXxNiQFMNjGEzHFyU63TQDpSoLQFKlrnD32HlTJyAWUUIJyk6KAFC0Xq4VPypUuRPlt/8A0lLSPMisHFlckVrxqywrR2sG6hu0FzuKHLmWs5ju57mBUcrpUUqCmszjbSvhAGLW5YGg3MMLPcZj8wCSCWJLu/p3gnC8TSB7sBTAfMgEGmzkeMKko9Ysl4gpqCBs6f4iqEx3I48yClWHChTnljJMS3UBj2NIvlcdMx8s05SfhUwZ9QxIp4QkxWLPxBSUrAA5AoFQ2UHBDeIjyThZkwLmpUkqD5k/CbX0FbXNxCoV6G+PVqFEhrlne/hAc6SUtV3AJY9IEwmORLQSqprymz7ECoPjGSZ8tYBCyDcpVSCirMv9wmILJUtI0CS/mIcYH2lmpBU5V8pLVZ9/4EDpmy1oyqSArRaQ/gQId4D2dR7otNRnoVIUGtZq0FYGhWvSqXxdMyiSwUQopNR+V1jJSCTQ07xWfZCaS8tIJ0CVpc66H6wtxU2bh1ZJyDTdge72PeJ36UqfQ694pKSkE1IJ0fK59IvGLXO5ynlQkhRYAEk6HdmhVwjFJnqyS8y1VdKASbbJeNgwvsljp6SBIWmW7gTGQXYaKY+kWo2RJpAsmUl8oCi36rDUWf8ADFC+FhQUrvQAEfb0jYB7B8RSlOQSQ1arZVA2VwCCDW9LeFieH8Qko/5MMSwIZKQve3unPWtItQIeSwU4fNKQE0DZQ7A0FmB8f3hBOKZR+KupGj6V6Uh7guC4rGTXlyJktIZ1zCqWxdzQpIX2ynwjd+A/08w0kZp4GIm3KlJZAq/KgUvqXMHx2HyJdnK5WNTUuzWTqTr2HXrFSeIqUcwDj9I/eO+jg2HYJ9xJypLge7SwN3AaheC0SUiyQOwEX8RHynzqjh05f/pyZi3ryoUW8hGy+z/sRi5qkiZLVKln4lKIBym7Jd3bpHaIkP4xPK6oHwODRJlplS0hKEhkgQREiRoZEiRIkAEiRIkAEjxo9iQAVyZKUBkpCRdgAPGkWNEiQABr4XIJJMmWSq5KEuX3LVjVeK/0uwM5WZKVyTSksskNskggeEbtEhUhps5XiP6MIJdGMmJO6paVH0UmFGL/AKM4kH/ixUpW2cLQf/HNHaokS4xL5yOAz/6ScQQKCVM6ImP/APYEwsxPsRjpNVYWckj55RzODdLIejdI+kY8iHBDWWR88yPYmepAUMHiCa/Gm/SjEdHEDcR9klykuvCzpYAJzZFFI7+PhH0gIhhfGhrK7PliQyLranUfT7tFkjFF3zON3rH0rjuFSJoJmSZS6H40JV9RCTifs7hBKU2Fw4qP/wBSP2hPG16Wst+HFZfEJj/EUtpY9WFI3XgnsX/uIQZ6ViSkvmUCFLe6U1tSqrVpWo6PwLhciXLBlyZSDX4UJH0ENkw8cDOeTWivC4VEpIRLSlCUgAJSAAAKAMIuaJEjcyJEiRIAJEiRIAJEiRIAJEiRIAJEiRIAP//Z"/>
          <p:cNvSpPr>
            <a:spLocks noChangeAspect="1" noChangeArrowheads="1"/>
          </p:cNvSpPr>
          <p:nvPr/>
        </p:nvSpPr>
        <p:spPr bwMode="auto">
          <a:xfrm>
            <a:off x="155575" y="-1668463"/>
            <a:ext cx="4286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AutoShape 6" descr="data:image/jpeg;base64,/9j/4AAQSkZJRgABAQAAAQABAAD/2wCEAAkGBxQSEhUTExQWFhUXGRgaGRgYGR0eGhwfGRsgGBkbHx0ZICgiGiAmHBwcIzEhJSkrLi4uGyAzODMsNygtLisBCgoKDg0OGxAQGywkHyQsLCwsLCwsLCwsLCwsLCwsLCwsLCwsLCwsLCwsLCwsLCwsLCwsLCwsLCwsNyw3NyssLP/AABEIAMoA+QMBIgACEQEDEQH/xAAcAAACAgMBAQAAAAAAAAAAAAAEBQADAgYHAQj/xAA/EAABAgQEBAMHAwMDAwQDAAABAhEAAyExBBJBUQUiYXGBkaEGEzJCscHwUtHhB2LxFBUjcoKiM4OSsxZDU//EABgBAAMBAQAAAAAAAAAAAAAAAAABAgME/8QAIhEAAgICAwADAAMAAAAAAAAAAAECEQMhEjFBE1FhIjJx/9oADAMBAAIRAxEAPwDuESJEgAkSJEgAkSJEgAkSITCriPHUSiEkEk+A9YTdDSb6GsSNWn+1gZZCWYsC/wC/5WNcxHGJk2dlmqIQS1CaC7sDWIeVItYpM6Qmck2UC12IpEE5JLOH2cPHJ52HIJKFrCVEilCrcVoPGMMBIKpyUpUsHfMyi1aMA1v5pE/L+F/D+nX4rmTkpqogdyI0fEcVxCRRgQAxVUbVffd41bFe0Klg5jlrmOUVKhTwp10inkI+JnVRxqQ4HvUuafhtBqJgIcEEdI49giVyUrIJJWQU1c2Ar+0bTI4yJPKFcwsCW8zlI6wlkHLH9G6zsSlPxFvxo1ji/tcEqySinuQfTRjvCvG8dWt/dk6DMXd2Z0joAb9YAnT5cwtMQkkV94mj0oSLKelLdNplkvocYV2N8DxebMUPeTHvyJWEkVpoK/vFU6dNlKzJWutklQoXPKakKo1PWNcM9SZg92twVcraOaOCKUi7E4lRLElTAljoxY03v5xm5M047NqxXtSpJBBGVqgtmzNQECwd9X6QTw32ylKpNGRW9Sk/eNDnYgFhUKe73/mkVyZvu9ArUPVib+ukUsjF8So7FhsUiYHQoKHQxdHIjxZaJgVLUUsxOWj70qN42fhfts7CYnMP1JoR3Fj6RrHJfZlLE10btEgbC46XMDpV4GhHRjWCYuzMkSJEhgSJEiQASJEiQASJEgHivEkyEZlVOg3q33hN1sErdB0SNewnHpiywQklnYOKdzE4nxNSklLFNwwNSdna28R8kWrRfB2W8U9oUyzlQnORcvyjx1hePbRKS0yWdKoUD9W1peKZPDM9m5mCwOlQdtIDx3A0CalI5nBUTTKAGvrq9DfvGfOTNOMVpjHiPtFmWZaQw663dmu/fSFc2ajOF5SS9A9nNGJIAHd4HXIWgsA4KncFwDqHP3s0CT8QTOQGSQliUsa5nA26GE272NJVoc4jCgpBWUIYgjMyierCwb1hKcUjOvKAwNBoRbz8YnEcXlw4EzKpQoFgczJLB3ub+kK8Nic6GfkUHFHckfgiGaRjoe8MwiSl5iSEkkJU9yaAli5ALWj3AyQpJJSCtKlgUcOTzGul9OsI5gUCGzM25/GhzwbFj/0ykkMa9CbvoKesNCYTjEhSCC46hraev1jX+JcJUVcqc2a7EHx6CNjxKRlYqYGvdoqkAoSlSbfMaCne/h1gTaG1qxdwLhnuCZkzmAcISLGtSf2Me4jDJCiPizbUYeVCTYUoCIcISlar1uA1KuR3OsK8bIMkKQCVFVQagHLVzorXzMS5UwVAs+alKiMqkkEhtmIqQRZnpvHv+kCQkg0UWfoGc+tomIICEnKM4+Ybvc706R5h5TFSlllKGYGz0oa6drwMZlNAJIQnKLuKO1gztYgNDSahLHMlll8pIaqbh/H0hSEZlnlplcnTsX3g2bjDynZ/5alIZNMU4oB2OhavrHuLzfCX2ct520rpFmMSnNQlwAzONqkXdqOGesXKkBSATuQennrq+5iqQNsXKLpZhQtZlUo79dr8pjCWklwlVAzgOdbdKw0kcPExaQGAa+pamlSL+ceYrDoQtWZOVAT8I+InfZyPXximtE2xr7MYMsTmyEqSCo1FHcD+40HQCNqXxtEsAAu7ip/TQ9bxoWGxU1SCvMUyxRKKPygVej1B84rViKAKrmBP1fpeJ50tBwt2zf8AD+1Uo0mch8x+/pDfC42XNDy1pUOh+0cilhfvAAkKc3OguTU2gnCY2YLkJTmNXsTZjR/CKjlfoniXh1yJHM+G+106XMZSgtFKKLt2NwT3MbdgvaqTMucpFdxXtGqmmZSxtD6JGMtYUAQQQagi0ZRZB48c447xP3+ILEBAVlB6AVP1PlG+cXm5ZMwi+U+tPvHL8Nh800JJAZSiCbEs4tpaOfNLw3wr02X2eYpJKWokJCqk+B9Not4pOGVkkO5ZwA7n4a9anbuYom4wSwpDOWAyi4JZnNxRz0aFCJrrziqgOZZJ8EgWYDXWMUa0EyxNbIpblXNlcijV0BrakAy5BGZSM+YDKrlIACgCrm9IpmTZqSFnMjQMHLdiRSCp/EiEZOZebVJs7BjTpZx1jQlmCMYsI93mZJ0PrbrWNdM9SlFTk9ej26w7bKjO2YZnd6hjuPhFg+sey1omrzGUnMWJZmvzEtynd2d4ndl9I8xOGVyqyZkNRrfpLM+sYow4yCjM/Q172hjN4gpCQlD5UhiC4JIN3NaadBAaZic75Xq5cggh32hAuiyRh0pZahmQGcWPn4xdOxeZDGyVBQuGY693bximYRMUtSaJbRmq7Atu3oYrklqkbAFnI+0UtE9hwxIVoQH8gSK+FtIwm45ChlQnKw+Ilj6ad4XJmkZi+ahBoafyYzwyg7sLnStQTsG0udYB+D/BfpBsz3c7UIGn0gfiaitUzN8iQE1u5S9dYomYjIpE08ySDoHqz1sk600EYLmCYtRzkJKVMNkpKQATuqpbp1hNbEhbiBWtmvtRu0YTJ5UMwckACp00HYNDJUkFL5ncl3H1gXESEy0A0CxtQlyb6FvDSJRYYgIyBlM7A5tCaxVjZCgrKUirkZttydrQHhMQQFEu5q9Sa25bGtbiG3DMafd85fm5gzUuHUzMHdg17xfEzboVpU4LEUsQa+tnv/MVTJM4Ia6XIUXSOppvW70gtctnKLG+judHqAawHPlkqISFL/7bEdReGN7GisMyMiB8SQTuXP7bQPOkKUrK4YAeGmnTpGOBUUkEZgrQMw/mPcLiikqANCTprVxW5gcrDpnjODLJLAuws9g4ejB/OLGTQfMZS3A/tVe+z+LxmEB2QmprVux6N2a0FJmSwZIIAKiTmowBV10Nozf0VYv92a6Eggu9de3jFE3BsSSksKctgdNK3qBDjFSAwWlwSWYjxfpc+kerw5VLKs4yjrUENR38fGKS0S2IMfhWU46sWIt+AQKMQEyyqoa27ks9Lw+4tNKFMASKHmBzVLuX76Rq3FcYVOElgkVFPEeUMDsHsUsqwOHJL8jP0BIHoIdwj9h0NgMN1lpP/wAub7w8jqXRyvsT+1JJw5SASVkJp5/aNJBSmzBlKy9efKASbBtbxtHttjShCEpLEknyDfeNJmAZQ9qJtYF3prrHLldyOjEqiY4/GqU5JdW7DZjUadOsT3RTJQ9M2Y16Fh5wBNURQuCTUUNL19B4Q2UcyUpUzhPK9EsQ7d9u0QjQXnEqy5a5XGlTq5O3rGOGxASoFQzDMkhNCKXH+YrnYgjlLMAwo/TW0CTVMwckVo/S+0WIaypnvCVhPQAMBWodmFBp1h1JKFySlSkANVBS6lE2IV1r2jVZS08gYJOaiyWDdR+a9GNwS8wmClDQjaoNHsfvDJqx1hQh8pYFQASVBwC7Fw4IvQ6RSSQCzlBqxqLsxY1tCw4zMUJK6pbKoFlCrMN9Lh4MxOIrlFGZszgE3Gv+YGNF/vBlzJUkEu4Y0qQdD08DBMnCIXXMlIe5HKwpTU/5gCZmmJUsZf7k02od49kYkplssDM6eU7DUPev0h19i66CeIYNSCAshsrppcEsBWgfrtFEmdLSCZaEJIDqcuSbMCTSrUF2iziPEFLaYpiWyt/aDVunaMpuBw6pQKFpzqY5AWI3NTVq9K9oeid+gM6aUkBSWL5infNVqFnvXq0HSJ4Wn3ZIQnlYpoAcpYG2bWp2jGVLkBis5mDBIoO5IqYHxvuw/Klklqjez1OlH0iKssJnYMJSyidyGcl/hFDu2upgJMhYUlJ5cwusMDexL3/eG6JdElY5T8PN2oXvFU2Y61pmKTR6E1s/k7+XmKPgOYAuSlFAXoL9CGLWIvUVcWhiyQhYRlCWcAOFMWLsbh2fuYCTxEE1SClCQHbKXoFEuKN+MIeS5sqZLzAy81QSSDqCbWZ//KJct0yUJJEsUUVEAggsC+ZNQ9KD94qlSSqY4WoOPiAqDUili/8AMOJzIAU9SNWIDjLmZn8WhZ/q+VSVZXJ0ytsTTvrtEpvdGj2e43AqSkKQpbh2zUN+hrSA5HDJkxakb8z60Y08KeEN0Yl0ocZqJJSS99a9t4omcTKilUsgAIObkZjVJZX3BjSqRF+GCsM3KQ6SwDltaKci1/OD8ViMoCEnMRUk8xRregozwNPOTKpdeRwA4Icszh2bYxUllJcNnJrUkkbNqe3SFZRnNn51VtdhXtQ0vB06ehaQhBGUEvZLFm79fGEmEckkZVCopRuodjBODmpQV5y6gwregYCv8tSGJovxOGUpJuXcDzFPURpeJYLmdG7kgGr9gT4COgBRCVqIY1IYlwetAzClP0xocxjzEl8xNK3ev5vAhXo6x7BcUTOwqUBgqS0sgWYDlI8PUGNkjmn9LJxTOmyz8yAe5QpqD/uPnHS46Yu0c81TNF9ssaPfpSbJA8zU9qEePaNXXPOdKgHCHoa0Z38zeHnt2pJxGX5mS3c3t0r4QkwiAX+YV1+L+HFo5J/2Z0x/qgKXJVMVQEkk1NnbeNkRw4qSPeE+6SUuDZRZykF6WAel4pwashINbW0Z6AaeUWYSeSVFjbKOpJ2ancXeHEbsNxnD8PLVLOX4zdZOYP1dhGGLm5T/AMKUoQAGygAltD0eLOLYsLllBuGCgwdxTM+r2hIkM4Kuz1+/48USloJnScOrnMkh3fISA51cHpFfu5MtP/FLILsSVv4VdqPAhmFJyukh9L0rpXUQVPwhQFDMCFUZJe2pGn1hWNJFcrEVcsphahHkYzXLlqYBKXVtRrtaidPFoHw4yrzZHDMp+tKMzUeMFGpKQwJdi9LGhO0Kymi2SEh6DlHzOXv+eEeZBlqAEgUckWL2vFuFnlCg4JAfuPKo2iT+YVZIow/x11ikTRgv3RcjNUCtxUO9W3s8CLkqZOVQq9Wv+N6mCsRh0Ej3ZJJckKFD2+ncRTLJYtQGp1I0vCaBfh5g1OoCoIFcxAD3pejbwRMlqalqmtrVYVp26bQGrBrKyzVrmcudKDfo0WSsQoVKw4fL+oOwIFOVxTuDFxWhNuw5fOhKSsgm5TUUNA2lOusFYHEZnUtnRVzdtW+lDraNfxc1KlOlwGY3YkUZ94wnJUUu6TpluahwQBude8JhxGqOIrBUVM6nYlgwDuKUb9oy4eqgeiVEKJAYpNRdxpt0jBWLTNTlLUu7Ua7edosl4tKpQepFDTUNpa3o0Zt2VxLMTxLnUUAkmj9GazFg2kCy01yEfDdw5fpR9uWKp2Z3SARqGHkWY63j2ZiJgIPxn/p1agJF+zmHEbX0HYNJIFQ2UlLXSXqO3i1oxxUkpWUpBUm5YVFXbb1brHmGme8mEqBGw0OimOtdIFTiFJWZii5JIAfmpTmapYRbaaJ3ZfjpillCUj5QC56u5LbNu0TiEiYpS2ykADR3ISH71evaMsVnSyA3Nc6kih8DBSkiWgqVowNabRmMVh0HIArO1W6vQEXhhw/h5mHMQHS1dXBpUWrAmCw91mYUk/KzuNXa70h5LMsShyjMVMCAzEsxJenZ+kMGwz2izJwy7ZspBWTzHZ2uT+8c3nJIUMwIByp2owLmN04zxMB5cyr7WOgo/Que8JOM4Z1EhgFA635eutado07VmW06CvYKcE4xFaKzjsWt6R1iOIex84y8VLUbBae5Cjl+5jt8aw6IydnJOPTM+ImrzfEpQroHCW9BFGFVzJSAxAd+t6wZ7bYX3eMUksEzB7xJ6Gih4KD/APdCOROIfKbB62cVjklaezpjVaGoWQXdiGcF7ah7GzNesNZOEUUgykBVHYuWL/UbwJwtSZymJBzWKqjcWtG+cJSkSWPKWL1cUDOH6RUFbJyOkaUoKQpRsVMVC7kHVx3pE4vKYjLUGwfahB1uIx4tNUJxGYHMB8NnapFbF4Bn4u1qJa1D5NFAl6UpnkcpZ/zwhimcgpBZzY+d4Vy11BLk1ptV3Dat03htw/h61DOgAoFCSWvQ0ZzeBod0gSbMA6/220vmHh6xUrFlOXMHYv16htBe0Wo4dMWVM3KKFTABn2Ha8CYuUol1JUSw3YWd6lyx8IOgsz4nPIysKEZvWh6G8EYQJVJUtW4Y6uR9Px4HMoe7IJdRABBADBnsz+NLxDIEsKY3ILdNAaCsLY/DKWKpLtQgda3b5TrWLAxdKqAhi+x1DV/zGP8Ao0kAoqbkailXY6QJiJZ+EpVQ7RKdjtDDDS1ABCkkp+Vet/hNLXr+0YTMES2Y19ex3boYFlTVpD5i/fY1dB0vWDVcXBoUBX/R0F2P5SL9IFsrCLC2Ylq5gaFrGpA3FYymYawJysTmNaGjGnWg72s5c1SVVRzM1RXViel4xVKzJBNCfAtsqFz8HxBUkJTlGpu71uTo0HYOURKWrcgAEAOwJJD92hfNkZgwVuKjTazxFT5gR7tQcaNofztBoNjPhstM1BukkOzdakU5g9C1niufJmA5bKQlw50BoWap6NvAPCpqpUwEvkL0F3ZiSD9Kb3EOFYxK1j5npm6bVrS7vBoe7JgOHkpSoHOtiVAG6gakbVrGXuphmk5RmcWLG1aHR+sTH8Q9ygDLUkVctY+tKRUjjDsPdKSq7BXiCHDl4fRDYfLxCUqWZqyCh2rROw6ljYDWFmJxqZrgfCgguQ1nq2j/AEEeY1AyOXuCd60J9DFJSAlJYhg567pL3bpoRCYHs2YlLsGe+1a02g7ATVkZEk9NnOr28YDRhcwUTQGgDsxAzVd/KNg4PgRlC3Gg75Q/iaRKjspypGr8YWUzVJUecZR0Hfoa1g/2hnD/AE9XfKgZhUPZVdWDeUAcZwpM5ayoEvfoVHK7UdvKBeIKBaWNBVjrVx03jVPwiSumW8ClBSpYJKPeKCUkMa5syCevWO2RxHgi2n4bUiYgeGYDfcW6R26NYGWTs0T+p+GCkyFgcySoE/2qYHwdj4GOeTMTlpq5fwp9frHSfbmeDys4Q2batR3vHNZ0tuYVAIBHQFrRy5HcmdGNfxCcLOYs+xod/wAtG8cJ4kgoVLM0DlYZmq7sftXeObZuYJLgO1NN/KGkyRLBoolQGp1Ha1jEIp0bLxXBK5TlHMynHUWdh5PCqdhgCGJo4BZtTWn06Qdw7jZMhCVDMEuzm4J1LeHhFcqRLIUEnLsdnLmncmNU0yaZTi5aAWlqdOVNS9wC9SKfzF/CsSqWkyXyZyVPbRutKCPBKDEFYAepJpXUa/zASpyQ7tYiou4bW0MKCjOYulTkbvfwjGViCVrAVyqBsbmjJv19DAQBYKbMdW8aMO3eM8Rh0gDKCFGtX1DuGuNiYKBoqmzizs19NtIqnzVWfSrP2aDigEOzZaEtR+pJqb+UArmfL+X028IQ7MJAUDdjufRyKjaCUTlD4jQnR6NQFvGKCaPrcbfTtF+FJNPiNyNttaDr2gEy9SLudy4diSHJKtGpoXrHi8IAGzAl/hSScu/NavRzGUxRS2ZFBWlRt4nuY8TiXUzeJBoN4VsEjGWAhQApp2g/MZhoGPbloHvob07QLhly0qKiatRRO7hmapj2dPzEa9AadxTpAhuwzGcPJSlSbpckG7VIGxsNrxWJeaWTRx2Gj9Ce0EcOxjEpUOVvE+B/iPZWHyrajOL0caEeEUTYgov4hUfM9bt4RdJlZSMqnbQ0PnaDOIcMZRUHD1JrTqw8YDVIISViwOUnrer+dd4KGpJhSp0hT55cxw5ADVLPvpvAqZSCo5RQM5BIYa7/AIYzkKJJZ6PUUPX/ABZooxOCWjmfMDW7Eb0hMVUNlcQMvOlKiUnKBmYuAGrGInOmqAAWcIDPoKEEXp5QpQnMOZJY+DsYeYRGVIPKCWJLvewc1BppFITLsHgwQ6QpTEFjRqEXsaRsHD8GEEEkkMBQv4+NvOEiMYr4ErLDYAh7u/3jYsBjwXAeod7sXZiQdaaRSIZovE8KlE2ZrmILl9XUA2zkwnURld3UC6gRt1javbCWmXODMc6RXYuWv0PpGtT8H7tSXUKm79qMelITRUGqPeGzFHEYVKAMxmoIqXbMFMTq35aO5RxDgpVLxeHUGdRQED9LqBr1yk+cdvjWBlkOae0OLM2bOT8uf1Ty+R+0IkSMp5mBIOl3B18BDDjclUqdNSf1qJbQKLp62PrAk5dq5qJIBqzbHvSON9uzpj0qFeJ4aXcFyWoUsdd+0Dy5ZqClQIYl9as+4jaUICpWdTBTA3uxclu7ecKQjMhZIJY0ULgkV8NWhDR5hHQhBVo5YhovXMUClWXKFBwfvFI42AMikkMCxYEcrBq9orxPG0rADuE0ZqjSti0CY2Mpc5K03ynM+a47NptQRb/t6CWVNSKVLgFJV8JbUV0hVkAJSqgOr0tRj+XgSdIUCwp1Ppb4o0TJaHUuSUkChNSFAgv20IjGRh3mErFmFDsaBgK0HSAOHIUCHPQg77en0g2alUtZQTlVsSWe4fwh2IJmyHYBzumwpS/Wun1gDEoyUIJ6at1e9hFX+umgsmYU3qH+1YGkTC7L5npV3fQgn6ecDtjR5MmgNRnNT5fQNBcifkSr3aWAIck36xQOFzSTlTnvzBvGv2izC4cBLLORJPwg8yt61oIEJhWGm5lJK1EV5UgGvciDlkNkWA36dmtAsidLR8IqAzuSwvr11ipeICjT01rV+sJsaPOLSZYlugMQ2pIOuvaBcmUkKIDEFhbenSsYT52YkWBcsKtBuIUwlkCjBlBqsBe/RoVjrRejHgEMlgelfM3rBMvGIa5LVDV7OPlhYcy1VBWW+YnS7AN17ww4Xw5XuSV8gJBBcVFSxF9q+sNOhMNmrzAZSHI82uej7UgOYhJBSHRq10E/aHWDShTpSAAKkFJrpmG8K14ZeY5CXNg1CBajND5k8bB/dLKwVCj7W+lNWg6YjkUMiRQgPR+tbltdT6UYiQpLZixLWtv4esYhVVHbMA1qV6U7jW0Fthx/QOdKygVSoXo/qCb6Ui7/AFOgoQ1h4jyLRdhpqFkCj121PbTvpA+IlFyGBOhLN3rC2OkErxAKQ5zUZi9AGOna0N+G0SogvqcrvTVtRUtTSEWHoLqz9yAd7aaCCeEhaFEuQOjer2EWiWi/2wlqV7vK7OWcagJI7xq2PClp5bEBvv4ufSN79pZYm4VcxLukOG0Kbg7Ct40ORMUhDXzB22elB6xQkw/2eUVYiRnDlE+WSo+QYdaGOzRxLhmOy4iUpWWi0c2zKGnf6x26NIGWRbOZ+2oIxcylClPb4WHqIQKChlfqKm7uC3lG3+3+GInyplklLE6cpf6GNMxM4KGbQk62Gnm9I5MiqTOnG/4oY4nEZkgJDZEAFquHc9qsYuMge7C0EH0P8+EKZq1rYIQoAJa9XA01eDeD41JGWt3atwzgg7xPpS/Ck4ZOqXLCn6r3zX+lLQsm8ICjRTPyqILUVca0bXXpG3YmUmpZmG9BvY08D9YXzEoD7jLUf2nsxL60oI2pVshtvo1jC8IUk8oDJPUAg2DAilIYyisEJUkFqNYjoxG0MpE5IAzrytYOA7k73NYZYBOcMmUUpyl1qDEB3qSzkklt2g4rwltoSj3dcxFPOu4u14Lm4RM4qVUF3pWgDUB0pFGJwvMVS0hhTKQ56OTU/MaxiMMoWSEhtC41tWwbeJ2UmDLQUvrraj/4HpFCiQHsdq/npvBk2UrM9E/MGNG6HSM5HDJq3KWUzVJ9BTpDQ7FfvcVKmJVLpmAJYcxAtS4NH7Q4wvF0KSoT5IPVJbp16mK8XhZoyzVJIcZQRsmnhtWKcRIKQlwGKb9nBrpf6bRXEm0MZcqQtDJQR/bY9eYXpvHmO4fmSkoSoVY0p3LV+sKJCiATQG1CH2EG4WWs0I65tW0A3DvoYlDkqM5nB1AJUy/7nBfUknwaGOICSmUhgCEglPVrn8rFeGAlhU0uVl2FWAqCWt4F6aQ+wMlitZYqYJSoMAwGYMTds3qYKJuzWhLBKklTMNndqAePePVquNCKpB5XcMB0+8H8YJbMBlCTUJSOYksT56Qqw04rowal9Na9/SFRS2eypplqcFiPX94Ml8UmkhkO1XS4prAE6QFZWSxuARf9J6vd4KkykJWQ6gGvWhDPt1PRoKSHYwx80TQk5S6RUXvUtUUIrp4QBMlpqGU27Dyu4c69Yum8SSlJASSBc0o9d4FXxILLhuta36F763h2qFRYcA3MgEAm12I3L+sFJ4YaOCqvW/313hScQVu6zlDUJsO94ym8SWAw6MagEDUb6wk/sA5chIcJfMW6N4dRYiGPCsKtSaa2JNer/v1Ma3hJyStyVAAEqL3IsAbmHE7FMoAK/wCNwAAaN8xJ1DRdpKyHtjJZUU5RmyspJJNVPT4RYAO3cxqvGMOUolkK+IEH/wBs5Q+5pDjE8WBupTNQ7tbWghCrEFQzAk5Gzb8yqEeV63gi7HJUDYjAqBSQVZ3TykEORU01INKXaO65jtHJfaXHrSiUjL/yJSFKUm4K0pBU40Llr1szGOp+/P5/iNopJswlJySNa/qVIKsKlQS4SupBbKCCH+3iI5enMX5bkPsaGnWO747Cpmy1S1h0qBBjh3EcBMkzFSzmOVRFBcg6i9j9NIwzR3ZthlqicOwcvMVGYsqFQmoAI0U1DFmLAquWGWPiR+rc/wDV9YB4jxVKEtc15Ruft1hQjjhBCiD1qzDcMHjE2r02v/eVBAymnmf3HaLMGkzynKZRL82bMKdQC51oNtITYwNzgllOT3vmH3EPuGcSR7kIZhV3F3DG161YxcX9kv8ABrgeFpSrMSCXZJ0UQDmyg1ABYOd4cTZEvmUtNSkhwHIFcvrqd41w8TYOLJAAB127a2i6VxqZTMoFJZwGdiXZ+3URakiHEOwPD2Ucwz3yhwzaKV16XpAeNwmR0s4CXT51LVb4raQ+4ahKilYTylVC96szPS1oVcZnhasqQUipdqg7MNGgfQeiWVMUwBIIDtY0qW+F94Y8PmIOULWJaszXa3X5anxgcSAxq7Ei3y6EbuX84zn4QlLvnDWzC5YkOAWMTX0MOxmBmB1Z8pTUVcDUFjdu0D4rGTJriZkplKGTyqYVd67dIUzVKb4iCdjppHmH4ipAAVzAWolwPKvjBbKpML4eJSJhUtAUAQaOAQb0I0pBmJm+8UV0S7tUlm5dPE9W0gPDzU5wtHyDmSb0DFu+jPBuOklgoK/40gsHFSSMotZj0trGidoiS2MeCyWLKXmSxypD3cM40caRfxnO/IosE8rDUFjbwjV5U2Y7IBzAghujM484eYzFKSlIUXIudHNTpTWIfQ0qYvM2YygVlQU7va7kuQ7sB4vA66oYpoCWUDWrP3/mLcRiiVAUNv8ADawNnzqYFmuaADpesKiqL08rJzEJSKFgT0DgxZOUFp5QrM1Tv1LfxAPvw5Cg1dOzP5xbh1SwQebd3L2sxIB7xNWMIweDASXIBUwLjQWvqfvCnG4US1qSCMqd2cbh9ofTZgDmWQ4u6XKh6AGAwhWRS1FMzNoUCldaU/xFJeE27sDVg0JllRBUQQwsmu++9ToY9wWGcjMpwKhn6nw0gxKVqGRSXchWVIu1qi2rmwrF83BKTt/2qBIo1Hp5RaJ9MZWGlpUQtQa97tyszdzFk5UgMRLFLHKCzHcnxgXE4SaahjsHzK3L9nsI1+dPUosVHoDQHoN4lspf6F8W4jmIEtkl6lVafb6RTInmVNDEl0l+lKCu6mHaAZV6j+YNw2FHvSFNylnamZVavr/EOATegpGJ9774LPMrIEgBmCPgr4lu/SOxuvdHmY4dJmJVMWCpktTrkLVOgjtefD/qR/8AL+Y3i7OeSoYRon9Q8KlKkzikMpBQotWjkdixNekb3AHG+FoxMlUpetlC6ToodoJx5KiYOnZ88Y9MtSjyrBOgI+7vAMqTKVMAUooS9ygHSzg1drtrDriPCpgWpBZSkkgpNC4oWhFMkKCmOlGLPeopHGdhuWK92ZKQlxR0tZ0sBXsTC/AEPkq9x219YKwUpkSveVDAH+3PmKfH6RjKw5CncDM4Hdn8GVAxIY4aZdLlixIH8feM1KAADa/5vrC3DYgmtQRQ/moivE8RBVQ0AZvvAmUbDw/iSpaVJ+Qlzu+rMfx4ME7PzFTpSAB4V8WjWZWICyE5hUUqPKCpasrpUcoFwKnuT403i7JaQ296VH4gGIuA7gdDEmSykZkkLJvooOHPKa32hVP4rKSBYjRLmlSaHfTWKJHtRLzXKFWFDax62+sFoVMOmlISUqSCXN6bXH3iibIDOkihNDVw1zp/mCUY4TCEhWZFWBP2ZxB8zhaEBKkqCmSDlIcVNKuzAU772hqmK2hXw3h6zmUnlZNSCKBiRewcAUqK9obLxKVSkpX8STdugqz1LEwBxfiQkJKEHMklzUcxFKtRIBsnSF2H49KyjKeZVDmIFTpsBClQ1vZsBw2VCswSXcP31pVwDFsqUnKlCyQAKZWzXO9xtCKbxYJKHSV/qKQ4FWI8mrFsvMvEJSUqykFY+IcqagCl3hN2iktjX3aEghLkm6iWLdjQOdNfqlxPEZUtVEkltageA6xZxHioAEtLNUk/Ma1JJq4+8KZ0pK+Yunq1+7XhoRE8WMwpzy2zKyuktcgANX7Rs87EmSnKhGUqFXF/4jXcRLUkmZLQCktS6QW9CPSC+IYgrlubUAqQa1/BCaoa2YT56wTmoDqPy3aM+FYkjMoTDSjEUO94R5yEMCVCvNXe1YEm4hQOYfLuSx8Hh0Nm1f8A5GQCE8r/AKRp0rSKv93Wojmc2DU84VzZbpMzKQmjqTUfyNHjBCQKivX1+8JdiGUziE2XzqUoNVwCaWvA+O4uJiEEuoLBZgwACiHGoL67CLZCnqwAtTRvWJxaVnQlyXSaWqNR4xaIkLEzCr4Viho5q29oaSpuSWVlKS5ClOdUhrG738I11SATBuF50+7Uos6iNQ4Tv1aBaY2tDHheGEwMTzLISkAdQB+do7T/ALQjb6ftHPP6XcNmTJvvlJ/40Cij8yqgAPs5JbVo6pG8Fo55y3RIkSJFmZxb+rfDFysV74ZxLmBJzBwAuxDjUsD4xqeBQDPQZg3KmLfSo0tH0lNlJUClQCgbghx5GNR4/wD07wuIOaWDIWLGW2UnR0/s0YTxN7RvHLqmc9wPEElWQ5QLMNrXNy0CYqayVJBdznZzXlDjvp4GMsd7GcQCuTDLdNCpJRlU1lDmcPt06xrPFZOKwy88yTPSlL5wqWpIA1IJDCvh1jDi+jXkvAyXxNiQFMNjGEzHFyU63TQDpSoLQFKlrnD32HlTJyAWUUIJyk6KAFC0Xq4VPypUuRPlt/8A0lLSPMisHFlckVrxqywrR2sG6hu0FzuKHLmWs5ju57mBUcrpUUqCmszjbSvhAGLW5YGg3MMLPcZj8wCSCWJLu/p3gnC8TSB7sBTAfMgEGmzkeMKko9Ysl4gpqCBs6f4iqEx3I48yClWHChTnljJMS3UBj2NIvlcdMx8s05SfhUwZ9QxIp4QkxWLPxBSUrAA5AoFQ2UHBDeIjyThZkwLmpUkqD5k/CbX0FbXNxCoV6G+PVqFEhrlne/hAc6SUtV3AJY9IEwmORLQSqprymz7ECoPjGSZ8tYBCyDcpVSCirMv9wmILJUtI0CS/mIcYH2lmpBU5V8pLVZ9/4EDpmy1oyqSArRaQ/gQId4D2dR7otNRnoVIUGtZq0FYGhWvSqXxdMyiSwUQopNR+V1jJSCTQ07xWfZCaS8tIJ0CVpc66H6wtxU2bh1ZJyDTdge72PeJ36UqfQ694pKSkE1IJ0fK59IvGLXO5ynlQkhRYAEk6HdmhVwjFJnqyS8y1VdKASbbJeNgwvsljp6SBIWmW7gTGQXYaKY+kWo2RJpAsmUl8oCi36rDUWf8ADFC+FhQUrvQAEfb0jYB7B8RSlOQSQ1arZVA2VwCCDW9LeFieH8Qko/5MMSwIZKQve3unPWtItQIeSwU4fNKQE0DZQ7A0FmB8f3hBOKZR+KupGj6V6Uh7guC4rGTXlyJktIZ1zCqWxdzQpIX2ynwjd+A/08w0kZp4GIm3KlJZAq/KgUvqXMHx2HyJdnK5WNTUuzWTqTr2HXrFSeIqUcwDj9I/eO+jg2HYJ9xJypLge7SwN3AaheC0SUiyQOwEX8RHynzqjh05f/pyZi3ryoUW8hGy+z/sRi5qkiZLVKln4lKIBym7Jd3bpHaIkP4xPK6oHwODRJlplS0hKEhkgQREiRoZEiRIkAEiRIkAEjxo9iQAVyZKUBkpCRdgAPGkWNEiQABr4XIJJMmWSq5KEuX3LVjVeK/0uwM5WZKVyTSksskNskggeEbtEhUhps5XiP6MIJdGMmJO6paVH0UmFGL/AKM4kH/ixUpW2cLQf/HNHaokS4xL5yOAz/6ScQQKCVM6ImP/APYEwsxPsRjpNVYWckj55RzODdLIejdI+kY8iHBDWWR88yPYmepAUMHiCa/Gm/SjEdHEDcR9klykuvCzpYAJzZFFI7+PhH0gIhhfGhrK7PliQyLranUfT7tFkjFF3zON3rH0rjuFSJoJmSZS6H40JV9RCTifs7hBKU2Fw4qP/wBSP2hPG16Wst+HFZfEJj/EUtpY9WFI3XgnsX/uIQZ6ViSkvmUCFLe6U1tSqrVpWo6PwLhciXLBlyZSDX4UJH0ENkw8cDOeTWivC4VEpIRLSlCUgAJSAAAKAMIuaJEjcyJEiRIAJEiRIAJEiRIAJEiRIAJEiRIAP//Z"/>
          <p:cNvSpPr>
            <a:spLocks noChangeAspect="1" noChangeArrowheads="1"/>
          </p:cNvSpPr>
          <p:nvPr/>
        </p:nvSpPr>
        <p:spPr bwMode="auto">
          <a:xfrm>
            <a:off x="307975" y="-1516063"/>
            <a:ext cx="4286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2" name="Picture 8" descr="http://flexiblelearning.auckland.ac.nz/rocks_minerals/rocks/images/quartzite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81515" y="764832"/>
            <a:ext cx="141639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/>
          <p:cNvSpPr txBox="1"/>
          <p:nvPr/>
        </p:nvSpPr>
        <p:spPr bwMode="auto">
          <a:xfrm>
            <a:off x="4264734" y="1844824"/>
            <a:ext cx="376365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B050"/>
                </a:solidFill>
                <a:latin typeface="Times New Roman"/>
              </a:rPr>
              <a:t>       </a:t>
            </a:r>
            <a:r>
              <a:rPr lang="sk-SK" dirty="0" smtClean="0">
                <a:solidFill>
                  <a:srgbClr val="00CC00"/>
                </a:solidFill>
                <a:latin typeface="Times New Roman"/>
              </a:rPr>
              <a:t>kremeň                           kremenec</a:t>
            </a:r>
          </a:p>
          <a:p>
            <a:r>
              <a:rPr lang="sk-SK" dirty="0" smtClean="0">
                <a:latin typeface="Times New Roman"/>
              </a:rPr>
              <a:t>             obsah </a:t>
            </a:r>
            <a:r>
              <a:rPr lang="sk-SK" dirty="0">
                <a:latin typeface="Times New Roman"/>
              </a:rPr>
              <a:t>cca </a:t>
            </a:r>
            <a:r>
              <a:rPr lang="sk-SK" dirty="0" smtClean="0">
                <a:latin typeface="Times New Roman"/>
              </a:rPr>
              <a:t>97 </a:t>
            </a:r>
            <a:r>
              <a:rPr lang="sk-SK" dirty="0">
                <a:latin typeface="Times New Roman"/>
              </a:rPr>
              <a:t>– </a:t>
            </a:r>
            <a:r>
              <a:rPr lang="sk-SK" dirty="0" smtClean="0">
                <a:latin typeface="Times New Roman"/>
              </a:rPr>
              <a:t>99,5 </a:t>
            </a:r>
            <a:r>
              <a:rPr lang="sk-SK" dirty="0">
                <a:latin typeface="Times New Roman"/>
              </a:rPr>
              <a:t>% </a:t>
            </a:r>
            <a:r>
              <a:rPr lang="sk-SK" dirty="0" smtClean="0">
                <a:latin typeface="Times New Roman"/>
              </a:rPr>
              <a:t>SiO</a:t>
            </a:r>
            <a:r>
              <a:rPr lang="sk-SK" baseline="-25000" dirty="0" smtClean="0">
                <a:latin typeface="Times New Roman"/>
              </a:rPr>
              <a:t>2</a:t>
            </a:r>
            <a:endParaRPr lang="sk-SK" dirty="0">
              <a:latin typeface="Times New Roman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Použitie pri výrobe kovového kremíka – minerál kremeň.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4313" y="620688"/>
            <a:ext cx="875017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metalurgia,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7804"/>
          <a:stretch>
            <a:fillRect/>
          </a:stretch>
        </p:blipFill>
        <p:spPr bwMode="auto">
          <a:xfrm>
            <a:off x="-36512" y="620690"/>
            <a:ext cx="9180512" cy="545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iran rerroalloys.jpg"/>
          <p:cNvPicPr>
            <a:picLocks noChangeAspect="1"/>
          </p:cNvPicPr>
          <p:nvPr/>
        </p:nvPicPr>
        <p:blipFill>
          <a:blip r:embed="rId3" cstate="screen">
            <a:lum bright="-10000" contras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772"/>
          <a:stretch>
            <a:fillRect/>
          </a:stretch>
        </p:blipFill>
        <p:spPr>
          <a:xfrm>
            <a:off x="1835696" y="836712"/>
            <a:ext cx="4435571" cy="20329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BlokTextu 1"/>
          <p:cNvSpPr txBox="1"/>
          <p:nvPr/>
        </p:nvSpPr>
        <p:spPr bwMode="auto">
          <a:xfrm>
            <a:off x="35496" y="3286725"/>
            <a:ext cx="252028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  <a:latin typeface="Times New Roman"/>
              </a:rPr>
              <a:t>kremeň, resp. kremenec</a:t>
            </a:r>
          </a:p>
          <a:p>
            <a:pPr algn="ctr"/>
            <a:r>
              <a:rPr lang="sk-SK" dirty="0" smtClean="0">
                <a:solidFill>
                  <a:schemeClr val="bg1"/>
                </a:solidFill>
                <a:latin typeface="Times New Roman"/>
              </a:rPr>
              <a:t>(97 – 99,5 % SiO</a:t>
            </a:r>
            <a:r>
              <a:rPr lang="sk-SK" baseline="-25000" dirty="0" smtClean="0">
                <a:solidFill>
                  <a:schemeClr val="bg1"/>
                </a:solidFill>
                <a:latin typeface="Times New Roman"/>
              </a:rPr>
              <a:t>2</a:t>
            </a:r>
            <a:r>
              <a:rPr lang="sk-SK" dirty="0" smtClean="0">
                <a:solidFill>
                  <a:schemeClr val="bg1"/>
                </a:solidFill>
                <a:latin typeface="Times New Roman"/>
              </a:rPr>
              <a:t>)</a:t>
            </a:r>
            <a:endParaRPr lang="sk-SK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5" name="BlokTextu 14"/>
          <p:cNvSpPr txBox="1"/>
          <p:nvPr/>
        </p:nvSpPr>
        <p:spPr bwMode="auto">
          <a:xfrm>
            <a:off x="3203848" y="2924944"/>
            <a:ext cx="2952328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rgbClr val="FFFF00"/>
                </a:solidFill>
                <a:latin typeface="Times New Roman"/>
              </a:rPr>
              <a:t>SiO</a:t>
            </a:r>
            <a:r>
              <a:rPr lang="sk-SK" baseline="-25000" dirty="0" smtClean="0">
                <a:solidFill>
                  <a:srgbClr val="FFFF00"/>
                </a:solidFill>
                <a:latin typeface="Times New Roman"/>
              </a:rPr>
              <a:t>2</a:t>
            </a:r>
            <a:r>
              <a:rPr lang="sk-SK" dirty="0" smtClean="0">
                <a:solidFill>
                  <a:srgbClr val="FFFF00"/>
                </a:solidFill>
                <a:latin typeface="Times New Roman"/>
              </a:rPr>
              <a:t> + 2 C = Si +2 CO </a:t>
            </a:r>
            <a:r>
              <a:rPr lang="sk-SK" baseline="-25000" dirty="0" smtClean="0">
                <a:solidFill>
                  <a:srgbClr val="FFFF00"/>
                </a:solidFill>
                <a:latin typeface="Times New Roman"/>
              </a:rPr>
              <a:t>(g)</a:t>
            </a:r>
            <a:endParaRPr lang="sk-SK" baseline="-250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6" name="BlokTextu 15"/>
          <p:cNvSpPr txBox="1"/>
          <p:nvPr/>
        </p:nvSpPr>
        <p:spPr bwMode="auto">
          <a:xfrm>
            <a:off x="2915816" y="3429000"/>
            <a:ext cx="3744416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  <a:latin typeface="Times New Roman"/>
              </a:rPr>
              <a:t>redukcia v elektrickej oblúkovej peci , teplota cca 1900 </a:t>
            </a:r>
            <a:r>
              <a:rPr lang="sk-SK" baseline="30000" dirty="0" err="1" smtClean="0">
                <a:solidFill>
                  <a:schemeClr val="bg1"/>
                </a:solidFill>
                <a:latin typeface="Times New Roman"/>
              </a:rPr>
              <a:t>o</a:t>
            </a:r>
            <a:r>
              <a:rPr lang="sk-SK" dirty="0" err="1" smtClean="0">
                <a:solidFill>
                  <a:schemeClr val="bg1"/>
                </a:solidFill>
                <a:latin typeface="Times New Roman"/>
              </a:rPr>
              <a:t>C</a:t>
            </a:r>
            <a:endParaRPr lang="sk-SK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7" name="BlokTextu 16"/>
          <p:cNvSpPr txBox="1"/>
          <p:nvPr/>
        </p:nvSpPr>
        <p:spPr bwMode="auto">
          <a:xfrm>
            <a:off x="6300192" y="2204864"/>
            <a:ext cx="2736304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chemeClr val="bg1"/>
                </a:solidFill>
                <a:latin typeface="Times New Roman"/>
              </a:rPr>
              <a:t>kovový kremík (99,5 % Si)</a:t>
            </a:r>
            <a:endParaRPr lang="sk-SK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8" name="Picture 4" descr="http://vignette4.wikia.nocookie.net/chataboutheroesrp/images/2/2c/Silicon.jpg/revision/latest?cb=201010101823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58845" y="692696"/>
            <a:ext cx="2277651" cy="1488065"/>
          </a:xfrm>
          <a:prstGeom prst="rect">
            <a:avLst/>
          </a:prstGeom>
          <a:noFill/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superčistého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kremíka.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4313" y="702270"/>
            <a:ext cx="8750175" cy="51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kovový kremík s čistotou 98 až 99,5 </a:t>
            </a:r>
            <a:r>
              <a:rPr lang="sk-SK" altLang="sk-SK" sz="2000" dirty="0" err="1" smtClean="0">
                <a:latin typeface="Times New Roman" pitchFamily="18" charset="0"/>
              </a:rPr>
              <a:t>hmot</a:t>
            </a:r>
            <a:r>
              <a:rPr lang="sk-SK" altLang="sk-SK" sz="2000" dirty="0" smtClean="0">
                <a:latin typeface="Times New Roman" pitchFamily="18" charset="0"/>
              </a:rPr>
              <a:t>. % možno použiť pre metalurgické účely, avšak nepostačuje pre väčšinu moderných aplikácií v elektronike,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preto sa čistí metódou </a:t>
            </a:r>
            <a:r>
              <a:rPr lang="sk-SK" altLang="sk-SK" sz="2000" dirty="0" err="1" smtClean="0">
                <a:latin typeface="Times New Roman" pitchFamily="18" charset="0"/>
              </a:rPr>
              <a:t>zonálneho</a:t>
            </a:r>
            <a:r>
              <a:rPr lang="sk-SK" altLang="sk-SK" sz="2000" dirty="0" smtClean="0">
                <a:latin typeface="Times New Roman" pitchFamily="18" charset="0"/>
              </a:rPr>
              <a:t> tavenia,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táto metóda je založená na koncentrovaní nečistôt v tavenine a realizuje sa tak, že </a:t>
            </a:r>
            <a:r>
              <a:rPr lang="sk-SK" altLang="sk-SK" sz="2000" dirty="0" err="1" smtClean="0">
                <a:latin typeface="Times New Roman" pitchFamily="18" charset="0"/>
              </a:rPr>
              <a:t>monokryštál</a:t>
            </a:r>
            <a:r>
              <a:rPr lang="sk-SK" altLang="sk-SK" sz="2000" dirty="0" smtClean="0">
                <a:latin typeface="Times New Roman" pitchFamily="18" charset="0"/>
              </a:rPr>
              <a:t> v tvare tyče sa pomaly pohybuje cez úzku vyhrievanú zónu, v ktorej sa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kremík taví a nečistoty sa sústreďujú na jednom z jeho koncov.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9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3351858" y="213285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2050" name="Picture 2" descr="https://upload.wikimedia.org/wikipedia/commons/2/23/Monokristalines_Silizium_f%C3%BCr_die_Waferherstellu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4037940"/>
            <a:ext cx="864096" cy="18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okTextu 12"/>
          <p:cNvSpPr txBox="1"/>
          <p:nvPr/>
        </p:nvSpPr>
        <p:spPr bwMode="auto">
          <a:xfrm>
            <a:off x="2267744" y="4593902"/>
            <a:ext cx="376365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B050"/>
                </a:solidFill>
                <a:latin typeface="Times New Roman"/>
              </a:rPr>
              <a:t>       </a:t>
            </a:r>
            <a:r>
              <a:rPr lang="sk-SK" dirty="0" smtClean="0">
                <a:solidFill>
                  <a:srgbClr val="00CC00"/>
                </a:solidFill>
                <a:latin typeface="Times New Roman"/>
              </a:rPr>
              <a:t>vysokočistý kremík –</a:t>
            </a:r>
          </a:p>
          <a:p>
            <a:r>
              <a:rPr lang="sk-SK" dirty="0" smtClean="0">
                <a:latin typeface="Times New Roman"/>
              </a:rPr>
              <a:t>pripravený </a:t>
            </a:r>
            <a:r>
              <a:rPr lang="sk-SK" dirty="0" err="1" smtClean="0">
                <a:latin typeface="Times New Roman"/>
              </a:rPr>
              <a:t>zonálnym</a:t>
            </a:r>
            <a:r>
              <a:rPr lang="sk-SK" dirty="0" smtClean="0">
                <a:latin typeface="Times New Roman"/>
              </a:rPr>
              <a:t> tavením, </a:t>
            </a:r>
          </a:p>
          <a:p>
            <a:r>
              <a:rPr lang="sk-SK" dirty="0">
                <a:latin typeface="Times New Roman"/>
              </a:rPr>
              <a:t> </a:t>
            </a:r>
            <a:r>
              <a:rPr lang="sk-SK" dirty="0" smtClean="0">
                <a:latin typeface="Times New Roman"/>
              </a:rPr>
              <a:t>     čistota 99,9999 % Si</a:t>
            </a:r>
            <a:endParaRPr lang="sk-SK" dirty="0">
              <a:latin typeface="Times New Roman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572000" y="5610726"/>
            <a:ext cx="4536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https://www.youtube.com/watch?v=AMgQ1-HdElM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Kremíkové výrobky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9552" y="2708920"/>
            <a:ext cx="27363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kremíková platnička </a:t>
            </a:r>
          </a:p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pre výrobu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mikročipov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27584" y="5517232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výrobky z karbidu kremíka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436096" y="2780928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procesor na báze kovového Si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48064" y="5466710"/>
            <a:ext cx="34563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kovový kremík pre výrobu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silumínov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megagames.com/sites/default/files/game-content-images/INTEL-PENTIUM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056" y="800928"/>
            <a:ext cx="2640000" cy="1980000"/>
          </a:xfrm>
          <a:prstGeom prst="rect">
            <a:avLst/>
          </a:prstGeom>
          <a:noFill/>
        </p:spPr>
      </p:pic>
      <p:pic>
        <p:nvPicPr>
          <p:cNvPr id="40964" name="Picture 4" descr="https://www.ceramtec.de/_img/content/produkt.st.ro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384376" cy="1416603"/>
          </a:xfrm>
          <a:prstGeom prst="rect">
            <a:avLst/>
          </a:prstGeom>
          <a:noFill/>
        </p:spPr>
      </p:pic>
      <p:pic>
        <p:nvPicPr>
          <p:cNvPr id="40966" name="Picture 6" descr="http://wwwcache.wraltechwire.com/asset/venture/2007/01/15/1137141/ZIPTRONIXWAFER-339x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08720"/>
            <a:ext cx="2160240" cy="1695056"/>
          </a:xfrm>
          <a:prstGeom prst="rect">
            <a:avLst/>
          </a:prstGeom>
          <a:noFill/>
        </p:spPr>
      </p:pic>
      <p:pic>
        <p:nvPicPr>
          <p:cNvPr id="18" name="Picture 4" descr="http://vignette4.wikia.nocookie.net/chataboutheroesrp/images/2/2c/Silicon.jpg/revision/latest?cb=201010101823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2294" y="3933216"/>
            <a:ext cx="2204082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Výrobcovia kremíka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723468"/>
            <a:ext cx="842493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Elkem</a:t>
            </a:r>
            <a:r>
              <a:rPr lang="sk-SK" altLang="sk-SK" dirty="0" smtClean="0">
                <a:latin typeface="Times New Roman" pitchFamily="18" charset="0"/>
              </a:rPr>
              <a:t> (Nórsko),  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2"/>
              </a:rPr>
              <a:t>https://www.elkem.com/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Tokuyama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Corporation</a:t>
            </a:r>
            <a:r>
              <a:rPr lang="sk-SK" altLang="sk-SK" dirty="0" smtClean="0">
                <a:latin typeface="Times New Roman" pitchFamily="18" charset="0"/>
              </a:rPr>
              <a:t> (Japonsko),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3"/>
              </a:rPr>
              <a:t>http://www.tokuyama.co.jp/eng/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1691680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91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v rude, ktorá sa používa na výrobu medi a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Cu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zliatin.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 Chalkopyrit sa ťaží najmä v USA, Kanade, Čile, Rusku, Nórsku, Švédsku a v Španielsku.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Výskyt chalkopyritu na Slovensku bol v minulosti pomerne hojný, najväčší priemyselný význam mali ložiská v </a:t>
            </a:r>
            <a:r>
              <a:rPr lang="sk-SK" altLang="sk-SK" sz="1600" dirty="0" err="1" smtClean="0">
                <a:latin typeface="Times New Roman" pitchFamily="18" charset="0"/>
              </a:rPr>
              <a:t>Špišsko-gemerskom</a:t>
            </a:r>
            <a:r>
              <a:rPr lang="sk-SK" altLang="sk-SK" sz="1600" dirty="0" smtClean="0">
                <a:latin typeface="Times New Roman" pitchFamily="18" charset="0"/>
              </a:rPr>
              <a:t> Rudohorí (napr. Mlynky, Rudňany a Slovinky), ako aj v Banskej Štiavnici a </a:t>
            </a:r>
            <a:r>
              <a:rPr lang="sk-SK" altLang="sk-SK" sz="1600" dirty="0" err="1" smtClean="0">
                <a:latin typeface="Times New Roman" pitchFamily="18" charset="0"/>
              </a:rPr>
              <a:t>Hodruši-Hámroch</a:t>
            </a:r>
            <a:r>
              <a:rPr lang="sk-SK" altLang="sk-SK" sz="1600" dirty="0" smtClean="0">
                <a:latin typeface="Times New Roman" pitchFamily="18" charset="0"/>
              </a:rPr>
              <a:t>, kde sa chalkopyrit vyskytoval spolu s galenitom, </a:t>
            </a:r>
            <a:r>
              <a:rPr lang="sk-SK" altLang="sk-SK" sz="1600" dirty="0" err="1" smtClean="0">
                <a:latin typeface="Times New Roman" pitchFamily="18" charset="0"/>
              </a:rPr>
              <a:t>sfaleritom</a:t>
            </a:r>
            <a:r>
              <a:rPr lang="sk-SK" altLang="sk-SK" sz="1600" dirty="0" smtClean="0">
                <a:latin typeface="Times New Roman" pitchFamily="18" charset="0"/>
              </a:rPr>
              <a:t> a pyritom. Ruda sa spracovávala v </a:t>
            </a:r>
            <a:r>
              <a:rPr lang="sk-SK" altLang="sk-SK" sz="1600" dirty="0" err="1" smtClean="0">
                <a:latin typeface="Times New Roman" pitchFamily="18" charset="0"/>
              </a:rPr>
              <a:t>Kovohutách</a:t>
            </a:r>
            <a:r>
              <a:rPr lang="sk-SK" altLang="sk-SK" sz="1600" dirty="0" smtClean="0">
                <a:latin typeface="Times New Roman" pitchFamily="18" charset="0"/>
              </a:rPr>
              <a:t> </a:t>
            </a:r>
            <a:r>
              <a:rPr lang="sk-SK" altLang="sk-SK" sz="1600" dirty="0" err="1" smtClean="0">
                <a:latin typeface="Times New Roman" pitchFamily="18" charset="0"/>
              </a:rPr>
              <a:t>v</a:t>
            </a:r>
            <a:r>
              <a:rPr lang="sk-SK" altLang="sk-SK" sz="1600" dirty="0" smtClean="0">
                <a:latin typeface="Times New Roman" pitchFamily="18" charset="0"/>
              </a:rPr>
              <a:t> Krompachoch.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755576" y="2204864"/>
            <a:ext cx="2160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Chalkopyrit CuFeS</a:t>
            </a:r>
            <a:r>
              <a:rPr lang="sk-SK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Obrázok 13" descr="http://geologie.vsb.cz/loziska/suroviny/rudy/chalkopyrit%2002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864"/>
            <a:ext cx="19188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kovová meď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476672"/>
            <a:ext cx="8352928" cy="48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 medených rúd sa tento kov získava pražením, tavením alebo (v prípade chudobných rúd) elektrolýzou roztokov získaných extrakciou kyselinou sírovou,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meď s vysokou čistotou sa vyrába elektrolyticky,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metalurgický spôsob výroby medi sa nazýva </a:t>
            </a:r>
            <a:r>
              <a:rPr lang="sk-SK" altLang="sk-SK" dirty="0" err="1" smtClean="0">
                <a:latin typeface="Times New Roman" pitchFamily="18" charset="0"/>
              </a:rPr>
              <a:t>Bessemerova</a:t>
            </a:r>
            <a:r>
              <a:rPr lang="sk-SK" altLang="sk-SK" dirty="0" smtClean="0">
                <a:latin typeface="Times New Roman" pitchFamily="18" charset="0"/>
              </a:rPr>
              <a:t> metóda. Je založená na odstránení síry oxidáciou a viazaní železa do vrstvy trosky,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 FeS + 3 O</a:t>
            </a:r>
            <a:r>
              <a:rPr lang="it-IT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2 FeO + 2 SO</a:t>
            </a:r>
            <a:r>
              <a:rPr lang="it-IT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sz="16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8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 Cu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S + 3 O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2 Cu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O + 2 SO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sz="16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t-BR" sz="8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O +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Cu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S +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endParaRPr lang="sk-SK" sz="16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k-SK" sz="8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 FeO + SiO</a:t>
            </a:r>
            <a:r>
              <a:rPr lang="it-IT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2 FeO · SiO</a:t>
            </a:r>
            <a:r>
              <a:rPr lang="it-IT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sz="16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8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S + 2 Cu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O → 6 Cu + SO</a:t>
            </a:r>
            <a:r>
              <a:rPr lang="pt-BR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6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maximálna teplota v peciach je približne 1 300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najväčšia časť medi sa v súčasnosti používa na výrobu elektrických vodičov, káblov a elektrických súčiastok.</a:t>
            </a: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27984" y="5610726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https://www.youtube.com/watch?v=KBPv2p7T1wo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Svetová ťažba surovín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" y="657288"/>
            <a:ext cx="9143987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AutoShape 2" descr="https://upload.wikimedia.org/wikipedia/commons/8/82/Simplified_world_mining_map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Ťažba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surovín a výroba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57280"/>
            <a:ext cx="9143999" cy="52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Výrobky na báze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27584" y="2874422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výrobky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27584" y="5517232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výrobky z mosadze (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Cu+Zn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868144" y="2874422"/>
            <a:ext cx="288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medený induktor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156176" y="5466710"/>
            <a:ext cx="2088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medené drôty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2797111" cy="160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http://copper-turned-parts.brass-copper-fittings.com/images/copper_tubing_co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2166223" cy="1805186"/>
          </a:xfrm>
          <a:prstGeom prst="rect">
            <a:avLst/>
          </a:prstGeom>
          <a:noFill/>
        </p:spPr>
      </p:pic>
      <p:pic>
        <p:nvPicPr>
          <p:cNvPr id="46086" name="Picture 6" descr="http://www.acwilgar.co.uk/images/co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756428"/>
            <a:ext cx="1728192" cy="2030627"/>
          </a:xfrm>
          <a:prstGeom prst="rect">
            <a:avLst/>
          </a:prstGeom>
          <a:noFill/>
        </p:spPr>
      </p:pic>
      <p:pic>
        <p:nvPicPr>
          <p:cNvPr id="46088" name="Picture 8" descr="http://flscrap.webs.com/copper-electrical-wi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89040"/>
            <a:ext cx="2456748" cy="1445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Výrobcovia medi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723468"/>
            <a:ext cx="842493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Codelco</a:t>
            </a:r>
            <a:r>
              <a:rPr lang="sk-SK" altLang="sk-SK" dirty="0" smtClean="0">
                <a:latin typeface="Times New Roman" pitchFamily="18" charset="0"/>
              </a:rPr>
              <a:t> (Čile),  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2"/>
              </a:rPr>
              <a:t>https://www.codelco.com/prontus_codelco/site/edic/base/port/inicio_ingles.html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Freeport-McMoRan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Copper</a:t>
            </a:r>
            <a:r>
              <a:rPr lang="sk-SK" altLang="sk-SK" dirty="0" smtClean="0">
                <a:latin typeface="Times New Roman" pitchFamily="18" charset="0"/>
              </a:rPr>
              <a:t> (USA),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3"/>
              </a:rPr>
              <a:t>http://www.fcx.com/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Kovohuty</a:t>
            </a:r>
            <a:r>
              <a:rPr lang="sk-SK" altLang="sk-SK" dirty="0" smtClean="0">
                <a:latin typeface="Times New Roman" pitchFamily="18" charset="0"/>
              </a:rPr>
              <a:t>, a.s. Krompachy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4"/>
              </a:rPr>
              <a:t>http://www.kovohuty.sk/En/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1691680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6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v rude, ktorá sa používa na výrobu hliníka a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Al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zliatin.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Veľké ložiská bauxitu sú v Austrálii, na Jamajke, Brazílii, Rusku, Francúzsku, Taliansku, Grécku, Číne, USA, Ghane a v minulosti bolo veľké ložisko aj Maďarsku.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U nás sa bauxit vyskytuje iba v priemyselne nezaujímavých množstvách, napr. v Markušovciach pri Spišskej Novej Vsi.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27584" y="2204864"/>
            <a:ext cx="2160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Bauxit </a:t>
            </a:r>
            <a:r>
              <a:rPr lang="sk-SK" sz="1600" dirty="0" err="1" smtClean="0">
                <a:latin typeface="Times New Roman" pitchFamily="18" charset="0"/>
                <a:cs typeface="Times New Roman" pitchFamily="18" charset="0"/>
              </a:rPr>
              <a:t>AlO</a:t>
            </a:r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(OH)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ok 12" descr="http://geologie.vsb.cz/loziska/suroviny/rudy/bauxit%2001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192053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 metalurgii – kovový hliník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476672"/>
            <a:ext cx="835292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b</a:t>
            </a:r>
            <a:r>
              <a:rPr lang="hu-HU" altLang="sk-SK" dirty="0" err="1" smtClean="0">
                <a:latin typeface="Times New Roman" pitchFamily="18" charset="0"/>
              </a:rPr>
              <a:t>auxit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je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hornina</a:t>
            </a:r>
            <a:r>
              <a:rPr lang="hu-HU" altLang="sk-SK" dirty="0" smtClean="0">
                <a:latin typeface="Times New Roman" pitchFamily="18" charset="0"/>
              </a:rPr>
              <a:t> s </a:t>
            </a:r>
            <a:r>
              <a:rPr lang="hu-HU" altLang="sk-SK" dirty="0" err="1" smtClean="0">
                <a:latin typeface="Times New Roman" pitchFamily="18" charset="0"/>
              </a:rPr>
              <a:t>veľmi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premenlivým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zložením</a:t>
            </a:r>
            <a:r>
              <a:rPr lang="hu-HU" altLang="sk-SK" dirty="0" smtClean="0">
                <a:latin typeface="Times New Roman" pitchFamily="18" charset="0"/>
              </a:rPr>
              <a:t>, </a:t>
            </a:r>
            <a:r>
              <a:rPr lang="hu-HU" altLang="sk-SK" dirty="0" err="1" smtClean="0">
                <a:latin typeface="Times New Roman" pitchFamily="18" charset="0"/>
              </a:rPr>
              <a:t>ktorú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zvyčajne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tvorí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zmes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diasporu</a:t>
            </a:r>
            <a:r>
              <a:rPr lang="hu-HU" altLang="sk-SK" dirty="0" smtClean="0">
                <a:latin typeface="Times New Roman" pitchFamily="18" charset="0"/>
              </a:rPr>
              <a:t>, </a:t>
            </a:r>
            <a:r>
              <a:rPr lang="hu-HU" altLang="sk-SK" dirty="0" err="1" smtClean="0">
                <a:latin typeface="Times New Roman" pitchFamily="18" charset="0"/>
              </a:rPr>
              <a:t>gibbsitu</a:t>
            </a:r>
            <a:r>
              <a:rPr lang="hu-HU" altLang="sk-SK" dirty="0" smtClean="0">
                <a:latin typeface="Times New Roman" pitchFamily="18" charset="0"/>
              </a:rPr>
              <a:t>, </a:t>
            </a:r>
            <a:r>
              <a:rPr lang="hu-HU" altLang="sk-SK" dirty="0" err="1" smtClean="0">
                <a:latin typeface="Times New Roman" pitchFamily="18" charset="0"/>
              </a:rPr>
              <a:t>bőhmitu</a:t>
            </a:r>
            <a:r>
              <a:rPr lang="hu-HU" altLang="sk-SK" dirty="0" smtClean="0">
                <a:latin typeface="Times New Roman" pitchFamily="18" charset="0"/>
              </a:rPr>
              <a:t> a </a:t>
            </a:r>
            <a:r>
              <a:rPr lang="hu-HU" altLang="sk-SK" dirty="0" err="1" smtClean="0">
                <a:latin typeface="Times New Roman" pitchFamily="18" charset="0"/>
              </a:rPr>
              <a:t>hydratovaných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oxidov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železa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bauxit je jedinou priemyselne využívanou surovinou pre výrobu hliníka,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výroba hliníka pozostáva z dvoch hlavných krokov, prvým je výroba čistého oxidu hlinitého, druhým je elektrolytická separácia hliníka,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elektrolýza čistého oxidu hlinitého prebieha v tavenine kryolitu Na</a:t>
            </a:r>
            <a:r>
              <a:rPr lang="sk-SK" altLang="sk-SK" baseline="-25000" dirty="0" smtClean="0">
                <a:latin typeface="Times New Roman" pitchFamily="18" charset="0"/>
              </a:rPr>
              <a:t>3</a:t>
            </a:r>
            <a:r>
              <a:rPr lang="sk-SK" altLang="sk-SK" dirty="0" smtClean="0">
                <a:latin typeface="Times New Roman" pitchFamily="18" charset="0"/>
              </a:rPr>
              <a:t>[AlF</a:t>
            </a:r>
            <a:r>
              <a:rPr lang="sk-SK" altLang="sk-SK" baseline="-25000" dirty="0" smtClean="0">
                <a:latin typeface="Times New Roman" pitchFamily="18" charset="0"/>
              </a:rPr>
              <a:t>6</a:t>
            </a:r>
            <a:r>
              <a:rPr lang="sk-SK" altLang="sk-SK" dirty="0" smtClean="0">
                <a:latin typeface="Times New Roman" pitchFamily="18" charset="0"/>
              </a:rPr>
              <a:t>] pri teplotách 935 až 965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. Pri elektrolýze vzniká kyslík, ktorý oxiduje uhlíkové elektródy (anódy) za vzniku CO a CO</a:t>
            </a:r>
            <a:r>
              <a:rPr lang="sk-SK" altLang="sk-SK" baseline="-25000" dirty="0" smtClean="0">
                <a:latin typeface="Times New Roman" pitchFamily="18" charset="0"/>
              </a:rPr>
              <a:t>2</a:t>
            </a:r>
            <a:r>
              <a:rPr lang="sk-SK" altLang="sk-SK" dirty="0" smtClean="0">
                <a:latin typeface="Times New Roman" pitchFamily="18" charset="0"/>
              </a:rPr>
              <a:t>, hliník sa ukladá na uhlíkovej katóde.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7" name="Picture 2" descr="vyroba hlin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46279"/>
            <a:ext cx="3672408" cy="2475009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 bwMode="auto">
          <a:xfrm>
            <a:off x="971600" y="5147900"/>
            <a:ext cx="376365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B050"/>
                </a:solidFill>
                <a:latin typeface="Times New Roman"/>
              </a:rPr>
              <a:t>       </a:t>
            </a:r>
            <a:r>
              <a:rPr lang="sk-SK" dirty="0" smtClean="0">
                <a:solidFill>
                  <a:srgbClr val="00CC00"/>
                </a:solidFill>
                <a:latin typeface="Times New Roman"/>
              </a:rPr>
              <a:t>elektrolytická výroba hliníka</a:t>
            </a:r>
            <a:endParaRPr lang="sk-SK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764704"/>
            <a:ext cx="460851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hliník je druhý najpoužívanejší kov po železe,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 hliníka sa vyrábajú: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obalové materiály,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elektrické vodiče,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pórobetóny,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konštrukčné materiály,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antikorózne nátery,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zliatiny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Al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(napr.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silumíny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),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aluminotermické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zmesi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691680" y="198884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5" name="Picture 2" descr="http://www.gauravsteel.com/images/products/aluminium_bloc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1977725" cy="12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300192" y="2668850"/>
            <a:ext cx="2520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itchFamily="18" charset="0"/>
              </a:rPr>
              <a:t>hliníkové bloky</a:t>
            </a:r>
            <a:endParaRPr lang="sk-SK" altLang="sk-SK" sz="1600" b="1" dirty="0">
              <a:latin typeface="Times New Roman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745" y="3501008"/>
            <a:ext cx="2252663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372200" y="5373216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itchFamily="18" charset="0"/>
              </a:rPr>
              <a:t>pórobetón z </a:t>
            </a:r>
            <a:r>
              <a:rPr lang="sk-SK" altLang="sk-SK" sz="1600" dirty="0" err="1" smtClean="0">
                <a:latin typeface="Times New Roman" pitchFamily="18" charset="0"/>
              </a:rPr>
              <a:t>Al</a:t>
            </a:r>
            <a:endParaRPr lang="sk-SK" altLang="sk-SK" sz="1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Výrobcovia hliníka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723468"/>
            <a:ext cx="842493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UC </a:t>
            </a:r>
            <a:r>
              <a:rPr lang="sk-SK" altLang="sk-SK" dirty="0" err="1" smtClean="0">
                <a:latin typeface="Times New Roman" pitchFamily="18" charset="0"/>
              </a:rPr>
              <a:t>Rusal</a:t>
            </a:r>
            <a:r>
              <a:rPr lang="sk-SK" altLang="sk-SK" dirty="0" smtClean="0">
                <a:latin typeface="Times New Roman" pitchFamily="18" charset="0"/>
              </a:rPr>
              <a:t> (Rusko),  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2"/>
              </a:rPr>
              <a:t>http://www.rusal.ru/en/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Rio </a:t>
            </a:r>
            <a:r>
              <a:rPr lang="sk-SK" altLang="sk-SK" dirty="0" err="1" smtClean="0">
                <a:latin typeface="Times New Roman" pitchFamily="18" charset="0"/>
              </a:rPr>
              <a:t>Tinto</a:t>
            </a:r>
            <a:r>
              <a:rPr lang="sk-SK" altLang="sk-SK" dirty="0" smtClean="0">
                <a:latin typeface="Times New Roman" pitchFamily="18" charset="0"/>
              </a:rPr>
              <a:t> (nadnárodná spoločnosť),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3"/>
              </a:rPr>
              <a:t>http://www.riotinto.com/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Slovalco</a:t>
            </a:r>
            <a:r>
              <a:rPr lang="sk-SK" altLang="sk-SK" dirty="0" smtClean="0">
                <a:latin typeface="Times New Roman" pitchFamily="18" charset="0"/>
              </a:rPr>
              <a:t>, a.s. Žiar nad Hronom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4"/>
              </a:rPr>
              <a:t>https://www.slovalco.sk/web/homepage_ns.nsf/mainFrameset?OpenFrameset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Mg v metalurgii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5" name="Šípka dolu 19"/>
          <p:cNvSpPr/>
          <p:nvPr/>
        </p:nvSpPr>
        <p:spPr>
          <a:xfrm>
            <a:off x="1691680" y="2708920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7504" y="3284984"/>
            <a:ext cx="8964488" cy="36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   Praktické využitie tohto minerálu je v rude, ktorá sa používa na výrobu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MgO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a kovového horčíka.</a:t>
            </a:r>
          </a:p>
          <a:p>
            <a:pPr algn="just"/>
            <a:endParaRPr lang="sk-SK" altLang="sk-SK" sz="1600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Veľké svetové ložiská magnezitu sú v Číne, Turecku, Grécku, Poľsku, Rusku, </a:t>
            </a:r>
            <a:r>
              <a:rPr lang="sk-SK" altLang="sk-SK" sz="1600" dirty="0" err="1" smtClean="0">
                <a:latin typeface="Times New Roman" pitchFamily="18" charset="0"/>
              </a:rPr>
              <a:t>Rakúsku,vo</a:t>
            </a:r>
            <a:r>
              <a:rPr lang="sk-SK" altLang="sk-SK" sz="1600" dirty="0" smtClean="0">
                <a:latin typeface="Times New Roman" pitchFamily="18" charset="0"/>
              </a:rPr>
              <a:t> Švajčiarsku a na Slovensku.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Slovenské ložiská magnezitu patria k najväčším v Európe. V Lubeníku a v Jelšave sa magnezit stále ťaží a spracováva.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 smtClean="0">
              <a:latin typeface="Times New Roman" pitchFamily="18" charset="0"/>
            </a:endParaRPr>
          </a:p>
          <a:p>
            <a:pPr algn="just"/>
            <a:endParaRPr lang="sk-SK" altLang="sk-SK" sz="1400" baseline="-25000" dirty="0">
              <a:latin typeface="Times New Roman" pitchFamily="18" charset="0"/>
            </a:endParaRPr>
          </a:p>
        </p:txBody>
      </p:sp>
      <p:sp>
        <p:nvSpPr>
          <p:cNvPr id="21" name="Šípka dolu 19"/>
          <p:cNvSpPr/>
          <p:nvPr/>
        </p:nvSpPr>
        <p:spPr>
          <a:xfrm>
            <a:off x="4355976" y="3717032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755576" y="2204864"/>
            <a:ext cx="2160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itchFamily="18" charset="0"/>
                <a:cs typeface="Times New Roman" pitchFamily="18" charset="0"/>
              </a:rPr>
              <a:t>Magnezit MgCO</a:t>
            </a:r>
            <a:r>
              <a:rPr lang="sk-SK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sk-SK" altLang="sk-SK" sz="1600" b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Obrázok 13" descr="http://geologie.vsb.cz/loziska/suroviny/nerudy/magnezit%2001_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12" y="764864"/>
            <a:ext cx="19176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minerálov Mg v metalurgii – výroba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a Mg 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476672"/>
            <a:ext cx="835292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</a:t>
            </a:r>
            <a:r>
              <a:rPr lang="hu-HU" altLang="sk-SK" dirty="0" err="1" smtClean="0">
                <a:latin typeface="Times New Roman" pitchFamily="18" charset="0"/>
              </a:rPr>
              <a:t>agnezit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je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vo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všeobecnosti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mimoriadne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významná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nerudná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surovina</a:t>
            </a:r>
            <a:r>
              <a:rPr lang="hu-HU" altLang="sk-SK" dirty="0" smtClean="0">
                <a:latin typeface="Times New Roman" pitchFamily="18" charset="0"/>
              </a:rPr>
              <a:t>, </a:t>
            </a:r>
            <a:r>
              <a:rPr lang="hu-HU" altLang="sk-SK" dirty="0" err="1" smtClean="0">
                <a:latin typeface="Times New Roman" pitchFamily="18" charset="0"/>
              </a:rPr>
              <a:t>pre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Slovenskú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republiku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je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najvýznamnejšou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domácou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nerudnou</a:t>
            </a:r>
            <a:r>
              <a:rPr lang="hu-HU" altLang="sk-SK" dirty="0" smtClean="0">
                <a:latin typeface="Times New Roman" pitchFamily="18" charset="0"/>
              </a:rPr>
              <a:t> </a:t>
            </a:r>
            <a:r>
              <a:rPr lang="hu-HU" altLang="sk-SK" dirty="0" err="1" smtClean="0">
                <a:latin typeface="Times New Roman" pitchFamily="18" charset="0"/>
              </a:rPr>
              <a:t>surovinou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najväčší význam má magnezit ako surovina pre výrobu žiaruvzdorných materiálov,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vyrába sa vysokoteplotnou karbonizáciou magnezitu: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MgCO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sk-SK" sz="16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sk-SK" sz="16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sk-SK" sz="1600" baseline="-25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altLang="sk-SK" sz="1600" baseline="-25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rozklad magnezitu prebieha v teplotnom intervale 500 až 700 </a:t>
            </a:r>
            <a:r>
              <a:rPr lang="sk-SK" altLang="sk-SK" baseline="30000" dirty="0" err="1" smtClean="0">
                <a:latin typeface="Times New Roman" pitchFamily="18" charset="0"/>
              </a:rPr>
              <a:t>o</a:t>
            </a:r>
            <a:r>
              <a:rPr lang="sk-SK" altLang="sk-SK" dirty="0" err="1" smtClean="0">
                <a:latin typeface="Times New Roman" pitchFamily="18" charset="0"/>
              </a:rPr>
              <a:t>C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priemyselne sa </a:t>
            </a:r>
            <a:r>
              <a:rPr lang="sk-SK" altLang="sk-SK" dirty="0" err="1" smtClean="0">
                <a:latin typeface="Times New Roman" pitchFamily="18" charset="0"/>
              </a:rPr>
              <a:t>MgO</a:t>
            </a:r>
            <a:r>
              <a:rPr lang="sk-SK" altLang="sk-SK" dirty="0" smtClean="0">
                <a:latin typeface="Times New Roman" pitchFamily="18" charset="0"/>
              </a:rPr>
              <a:t> vyrába v rotačných alebo šachtových peciach,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kovový horčík sa priemyselne vyrába zvyčajne elektrolýzou roztaveného chloridu </a:t>
            </a:r>
            <a:r>
              <a:rPr lang="sk-SK" altLang="sk-SK" dirty="0" err="1" smtClean="0">
                <a:latin typeface="Times New Roman" pitchFamily="18" charset="0"/>
              </a:rPr>
              <a:t>horečnatého</a:t>
            </a:r>
            <a:r>
              <a:rPr lang="sk-SK" altLang="sk-SK" dirty="0" smtClean="0">
                <a:latin typeface="Times New Roman" pitchFamily="18" charset="0"/>
              </a:rPr>
              <a:t>, získaného z morskej vody.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61442" name="Picture 2" descr="http://www.toreuse.com/wp-content/uploads/2011/07/h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4988" y="4509120"/>
            <a:ext cx="2160240" cy="1512168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067944" y="5466710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itchFamily="18" charset="0"/>
              </a:rPr>
              <a:t>rotačná pec</a:t>
            </a:r>
            <a:endParaRPr lang="sk-SK" altLang="sk-SK" sz="1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Využitie Mg výrobkov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3528" y="764704"/>
            <a:ext cx="460851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 metalurgii železa a ocele sa horčík používa ako </a:t>
            </a:r>
            <a:r>
              <a:rPr lang="sk-SK" altLang="sk-SK" dirty="0" err="1" smtClean="0">
                <a:latin typeface="Times New Roman" pitchFamily="18" charset="0"/>
              </a:rPr>
              <a:t>odsírovacie</a:t>
            </a:r>
            <a:r>
              <a:rPr lang="sk-SK" altLang="sk-SK" dirty="0" smtClean="0">
                <a:latin typeface="Times New Roman" pitchFamily="18" charset="0"/>
              </a:rPr>
              <a:t> činidlo,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zliatiny horčíka sa používajú v leteckom priemysle,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Mg sa používa v zápalných zmesiach,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 </a:t>
            </a:r>
            <a:r>
              <a:rPr lang="sk-SK" altLang="sk-SK" dirty="0" err="1" smtClean="0">
                <a:latin typeface="Times New Roman" pitchFamily="18" charset="0"/>
              </a:rPr>
              <a:t>MgO</a:t>
            </a:r>
            <a:r>
              <a:rPr lang="sk-SK" altLang="sk-SK" dirty="0" smtClean="0">
                <a:latin typeface="Times New Roman" pitchFamily="18" charset="0"/>
              </a:rPr>
              <a:t> sa vyrábajú: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magnezitové tehly,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torkrétovacie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hmoty,</a:t>
            </a: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nástrekové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hmoty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Šípka dolu 19"/>
          <p:cNvSpPr/>
          <p:nvPr/>
        </p:nvSpPr>
        <p:spPr>
          <a:xfrm>
            <a:off x="1475656" y="3933056"/>
            <a:ext cx="360040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300192" y="2492896"/>
            <a:ext cx="2520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itchFamily="18" charset="0"/>
              </a:rPr>
              <a:t>magnezitové tehly</a:t>
            </a:r>
            <a:endParaRPr lang="sk-SK" altLang="sk-SK" sz="1600" b="1" dirty="0"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444208" y="5373216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latin typeface="Times New Roman" pitchFamily="18" charset="0"/>
              </a:rPr>
              <a:t>kovový horčík</a:t>
            </a:r>
            <a:endParaRPr lang="sk-SK" altLang="sk-SK" sz="1600" b="1" dirty="0">
              <a:latin typeface="Times New Roman" pitchFamily="18" charset="0"/>
            </a:endParaRPr>
          </a:p>
        </p:txBody>
      </p:sp>
      <p:pic>
        <p:nvPicPr>
          <p:cNvPr id="67586" name="Picture 2" descr="http://g02.s.alicdn.com/kf/HTB12_NAIFXXXXaDXVXXq6xXFXXXq/Magnesite-Burnt-Refractory-Bricks.jpg_220x220.jpg"/>
          <p:cNvPicPr>
            <a:picLocks noChangeAspect="1" noChangeArrowheads="1"/>
          </p:cNvPicPr>
          <p:nvPr/>
        </p:nvPicPr>
        <p:blipFill>
          <a:blip r:embed="rId2" cstate="print"/>
          <a:srcRect l="3436" t="17182" r="3783" b="20965"/>
          <a:stretch>
            <a:fillRect/>
          </a:stretch>
        </p:blipFill>
        <p:spPr bwMode="auto">
          <a:xfrm>
            <a:off x="6228184" y="1052736"/>
            <a:ext cx="1944216" cy="1296144"/>
          </a:xfrm>
          <a:prstGeom prst="rect">
            <a:avLst/>
          </a:prstGeom>
          <a:noFill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785" y="3717032"/>
            <a:ext cx="1926607" cy="15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Svetová ťažba surovín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2290" name="AutoShape 2" descr="https://upload.wikimedia.org/wikipedia/commons/8/82/Simplified_world_mining_map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722" name="AutoShape 2" descr="https://upload.wikimedia.org/wikipedia/commons/8/82/Simplified_world_mining_map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724" name="AutoShape 4" descr="https://upload.wikimedia.org/wikipedia/commons/8/82/Simplified_world_mining_map_1.png"/>
          <p:cNvSpPr>
            <a:spLocks noChangeAspect="1" noChangeArrowheads="1"/>
          </p:cNvSpPr>
          <p:nvPr/>
        </p:nvSpPr>
        <p:spPr bwMode="auto">
          <a:xfrm>
            <a:off x="155575" y="-1744663"/>
            <a:ext cx="9744075" cy="3638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3" name="Obrázok 12" descr="Simplified_world_mining_map_1.png"/>
          <p:cNvPicPr>
            <a:picLocks noChangeAspect="1"/>
          </p:cNvPicPr>
          <p:nvPr/>
        </p:nvPicPr>
        <p:blipFill>
          <a:blip r:embed="rId2" cstate="print"/>
          <a:srcRect l="6851" t="1429" r="6688" b="4286"/>
          <a:stretch>
            <a:fillRect/>
          </a:stretch>
        </p:blipFill>
        <p:spPr>
          <a:xfrm>
            <a:off x="-59730" y="836712"/>
            <a:ext cx="920373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Výrobcovia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výrobkov (SR)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723468"/>
            <a:ext cx="842493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SMZ, a.s. Jelšava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2"/>
              </a:rPr>
              <a:t>http://www.smzjelsava.sk/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Slovmag</a:t>
            </a:r>
            <a:r>
              <a:rPr lang="sk-SK" altLang="sk-SK" dirty="0" smtClean="0">
                <a:latin typeface="Times New Roman" pitchFamily="18" charset="0"/>
              </a:rPr>
              <a:t>, a.s. Lubeník (Slovensko),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  <a:hlinkClick r:id="rId3"/>
              </a:rPr>
              <a:t>http://www.slovmag.sk/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Použitá literatúra a obrázky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5536" y="686301"/>
            <a:ext cx="69127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Critical raw materials for the EU, DG Enterprise, Communication of the European Commission, Brussels, 2010</a:t>
            </a:r>
            <a:endParaRPr lang="sk-SK" sz="1200" dirty="0" smtClean="0"/>
          </a:p>
          <a:p>
            <a:pPr algn="just"/>
            <a:endParaRPr lang="sk-SK" altLang="sk-SK" sz="12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sk-SK" sz="1200" dirty="0" err="1" smtClean="0"/>
              <a:t>Jirásek</a:t>
            </a:r>
            <a:r>
              <a:rPr lang="sk-SK" sz="1200" dirty="0" smtClean="0"/>
              <a:t>, J., Vavro, M.: </a:t>
            </a:r>
            <a:r>
              <a:rPr lang="sk-SK" sz="1200" dirty="0" err="1" smtClean="0"/>
              <a:t>Nerostné</a:t>
            </a:r>
            <a:r>
              <a:rPr lang="sk-SK" sz="1200" dirty="0" smtClean="0"/>
              <a:t> suroviny a </a:t>
            </a:r>
            <a:r>
              <a:rPr lang="sk-SK" sz="1200" dirty="0" err="1" smtClean="0"/>
              <a:t>jejich</a:t>
            </a:r>
            <a:r>
              <a:rPr lang="sk-SK" sz="1200" dirty="0" smtClean="0"/>
              <a:t> využití. Ostrava: Ministerstvo </a:t>
            </a:r>
            <a:r>
              <a:rPr lang="sk-SK" sz="1200" dirty="0" err="1" smtClean="0"/>
              <a:t>školství</a:t>
            </a:r>
            <a:r>
              <a:rPr lang="sk-SK" sz="1200" dirty="0" smtClean="0"/>
              <a:t>, mládeže a </a:t>
            </a:r>
            <a:r>
              <a:rPr lang="sk-SK" sz="1200" dirty="0" err="1" smtClean="0"/>
              <a:t>tělovýchovy</a:t>
            </a:r>
            <a:r>
              <a:rPr lang="sk-SK" sz="1200" dirty="0" smtClean="0"/>
              <a:t> ČR &amp; Vysoká škola </a:t>
            </a:r>
            <a:r>
              <a:rPr lang="sk-SK" sz="1200" dirty="0" err="1" smtClean="0"/>
              <a:t>báňská</a:t>
            </a:r>
            <a:r>
              <a:rPr lang="sk-SK" sz="1200" dirty="0" smtClean="0"/>
              <a:t> - Technická univerzita Ostrava, 2008. ISBN 978-80-248-1378-3</a:t>
            </a:r>
          </a:p>
          <a:p>
            <a:pPr algn="just"/>
            <a:endParaRPr lang="sk-SK" sz="1200" dirty="0" smtClean="0"/>
          </a:p>
          <a:p>
            <a:r>
              <a:rPr lang="sk-SK" sz="1200" dirty="0" smtClean="0"/>
              <a:t>E.V. </a:t>
            </a:r>
            <a:r>
              <a:rPr lang="sk-SK" sz="1200" dirty="0" err="1" smtClean="0"/>
              <a:t>Verhoef</a:t>
            </a:r>
            <a:r>
              <a:rPr lang="sk-SK" sz="1200" dirty="0" smtClean="0"/>
              <a:t>, G.P.J. </a:t>
            </a:r>
            <a:r>
              <a:rPr lang="sk-SK" sz="1200" dirty="0" err="1" smtClean="0"/>
              <a:t>Dijkema</a:t>
            </a:r>
            <a:r>
              <a:rPr lang="sk-SK" sz="1200" dirty="0" smtClean="0"/>
              <a:t>, M.A. </a:t>
            </a:r>
            <a:r>
              <a:rPr lang="sk-SK" sz="1200" dirty="0" err="1" smtClean="0"/>
              <a:t>Reuter</a:t>
            </a:r>
            <a:r>
              <a:rPr lang="sk-SK" sz="1200" dirty="0" smtClean="0"/>
              <a:t>, </a:t>
            </a:r>
            <a:r>
              <a:rPr lang="sk-SK" sz="1200" dirty="0" err="1" smtClean="0"/>
              <a:t>Process</a:t>
            </a:r>
            <a:r>
              <a:rPr lang="sk-SK" sz="1200" dirty="0" smtClean="0"/>
              <a:t> </a:t>
            </a:r>
            <a:r>
              <a:rPr lang="sk-SK" sz="1200" dirty="0" err="1" smtClean="0"/>
              <a:t>knowledge</a:t>
            </a:r>
            <a:r>
              <a:rPr lang="sk-SK" sz="1200" dirty="0" smtClean="0"/>
              <a:t>, </a:t>
            </a:r>
            <a:r>
              <a:rPr lang="sk-SK" sz="1200" dirty="0" err="1" smtClean="0"/>
              <a:t>system</a:t>
            </a:r>
            <a:r>
              <a:rPr lang="sk-SK" sz="1200" dirty="0" smtClean="0"/>
              <a:t> </a:t>
            </a:r>
            <a:r>
              <a:rPr lang="sk-SK" sz="1200" dirty="0" err="1" smtClean="0"/>
              <a:t>dynamics</a:t>
            </a:r>
            <a:r>
              <a:rPr lang="sk-SK" sz="1200" dirty="0" smtClean="0"/>
              <a:t>, and metal </a:t>
            </a:r>
            <a:r>
              <a:rPr lang="sk-SK" sz="1200" dirty="0" err="1" smtClean="0"/>
              <a:t>ecology</a:t>
            </a:r>
            <a:r>
              <a:rPr lang="sk-SK" sz="1200" dirty="0" smtClean="0"/>
              <a:t>, </a:t>
            </a:r>
            <a:r>
              <a:rPr lang="sk-SK" sz="1200" dirty="0" err="1" smtClean="0"/>
              <a:t>Journal</a:t>
            </a:r>
            <a:r>
              <a:rPr lang="sk-SK" sz="1200" dirty="0" smtClean="0"/>
              <a:t> </a:t>
            </a:r>
            <a:r>
              <a:rPr lang="sk-SK" sz="1200" dirty="0" err="1" smtClean="0"/>
              <a:t>of</a:t>
            </a:r>
            <a:r>
              <a:rPr lang="sk-SK" sz="1200" dirty="0" smtClean="0"/>
              <a:t> </a:t>
            </a:r>
            <a:r>
              <a:rPr lang="sk-SK" sz="1200" dirty="0" err="1" smtClean="0"/>
              <a:t>Industrial</a:t>
            </a:r>
            <a:r>
              <a:rPr lang="sk-SK" sz="1200" dirty="0" smtClean="0"/>
              <a:t> </a:t>
            </a:r>
            <a:r>
              <a:rPr lang="sk-SK" sz="1200" dirty="0" err="1" smtClean="0"/>
              <a:t>Ecology</a:t>
            </a:r>
            <a:r>
              <a:rPr lang="sk-SK" sz="1200" dirty="0" smtClean="0"/>
              <a:t> 8 (2004)</a:t>
            </a:r>
          </a:p>
          <a:p>
            <a:r>
              <a:rPr lang="sk-SK" sz="1200" dirty="0" smtClean="0"/>
              <a:t>23-43</a:t>
            </a:r>
          </a:p>
          <a:p>
            <a:endParaRPr lang="sk-SK" sz="1200" u="sng" dirty="0" smtClean="0"/>
          </a:p>
          <a:p>
            <a:pPr algn="just"/>
            <a:r>
              <a:rPr lang="sk-SK" sz="1200" dirty="0" smtClean="0"/>
              <a:t>Karol </a:t>
            </a:r>
            <a:r>
              <a:rPr lang="sk-SK" sz="1200" dirty="0" err="1" smtClean="0"/>
              <a:t>Jesenák</a:t>
            </a:r>
            <a:r>
              <a:rPr lang="sk-SK" sz="1200" dirty="0" smtClean="0"/>
              <a:t>, STRUČNÝ PREHĽAD VYUŽITIA NESILIKÁTOVÝCH MINERÁLOV, UK 2012</a:t>
            </a:r>
          </a:p>
          <a:p>
            <a:pPr algn="just"/>
            <a:endParaRPr lang="sk-SK" sz="1200" u="sng" dirty="0" smtClean="0"/>
          </a:p>
          <a:p>
            <a:pPr lvl="0" algn="just"/>
            <a:r>
              <a:rPr lang="sk-SK" sz="1200" dirty="0" err="1" smtClean="0"/>
              <a:t>Coal</a:t>
            </a:r>
            <a:r>
              <a:rPr lang="sk-SK" sz="1200" dirty="0" smtClean="0"/>
              <a:t> </a:t>
            </a:r>
            <a:r>
              <a:rPr lang="sk-SK" sz="1200" dirty="0" err="1" smtClean="0"/>
              <a:t>information</a:t>
            </a:r>
            <a:r>
              <a:rPr lang="sk-SK" sz="1200" dirty="0" smtClean="0"/>
              <a:t>: </a:t>
            </a:r>
            <a:r>
              <a:rPr lang="sk-SK" sz="1200" dirty="0" err="1" smtClean="0"/>
              <a:t>International</a:t>
            </a:r>
            <a:r>
              <a:rPr lang="sk-SK" sz="1200" dirty="0" smtClean="0"/>
              <a:t> </a:t>
            </a:r>
            <a:r>
              <a:rPr lang="sk-SK" sz="1200" dirty="0" err="1" smtClean="0"/>
              <a:t>Energy</a:t>
            </a:r>
            <a:r>
              <a:rPr lang="sk-SK" sz="1200" dirty="0" smtClean="0"/>
              <a:t> </a:t>
            </a:r>
            <a:r>
              <a:rPr lang="sk-SK" sz="1200" dirty="0" err="1" smtClean="0"/>
              <a:t>Agency</a:t>
            </a:r>
            <a:r>
              <a:rPr lang="sk-SK" sz="1200" dirty="0" smtClean="0"/>
              <a:t>, 2011</a:t>
            </a:r>
          </a:p>
          <a:p>
            <a:pPr algn="just"/>
            <a:endParaRPr lang="sk-SK" sz="1200" u="sng" dirty="0" smtClean="0"/>
          </a:p>
          <a:p>
            <a:pPr lvl="0" algn="just"/>
            <a:r>
              <a:rPr lang="sk-SK" sz="1200" dirty="0" err="1" smtClean="0"/>
              <a:t>World</a:t>
            </a:r>
            <a:r>
              <a:rPr lang="sk-SK" sz="1200" dirty="0" smtClean="0"/>
              <a:t> </a:t>
            </a:r>
            <a:r>
              <a:rPr lang="sk-SK" sz="1200" dirty="0" err="1" smtClean="0"/>
              <a:t>coal</a:t>
            </a:r>
            <a:r>
              <a:rPr lang="sk-SK" sz="1200" dirty="0" smtClean="0"/>
              <a:t> </a:t>
            </a:r>
            <a:r>
              <a:rPr lang="sk-SK" sz="1200" dirty="0" err="1" smtClean="0"/>
              <a:t>resources</a:t>
            </a:r>
            <a:r>
              <a:rPr lang="sk-SK" sz="1200" dirty="0" smtClean="0"/>
              <a:t>, PANORAMA, 2010</a:t>
            </a:r>
          </a:p>
          <a:p>
            <a:pPr lvl="0" algn="just"/>
            <a:endParaRPr lang="sk-SK" sz="1200" dirty="0" smtClean="0"/>
          </a:p>
          <a:p>
            <a:pPr lvl="0" algn="just"/>
            <a:r>
              <a:rPr lang="sk-SK" sz="1200" dirty="0" smtClean="0"/>
              <a:t>CRU </a:t>
            </a:r>
            <a:r>
              <a:rPr lang="sk-SK" sz="1200" dirty="0" err="1" smtClean="0"/>
              <a:t>International</a:t>
            </a:r>
            <a:r>
              <a:rPr lang="sk-SK" sz="1200" dirty="0" smtClean="0"/>
              <a:t> </a:t>
            </a:r>
            <a:r>
              <a:rPr lang="sk-SK" sz="1200" dirty="0" err="1" smtClean="0"/>
              <a:t>Limited</a:t>
            </a:r>
            <a:endParaRPr lang="sk-SK" sz="1200" dirty="0" smtClean="0"/>
          </a:p>
          <a:p>
            <a:pPr lvl="0" algn="just"/>
            <a:endParaRPr lang="sk-SK" sz="1200" dirty="0"/>
          </a:p>
          <a:p>
            <a:pPr algn="just"/>
            <a:r>
              <a:rPr lang="sk-SK" altLang="sk-SK" sz="1200" dirty="0">
                <a:latin typeface="+mn-lt"/>
                <a:hlinkClick r:id="rId2"/>
              </a:rPr>
              <a:t>http://</a:t>
            </a:r>
            <a:r>
              <a:rPr lang="sk-SK" altLang="sk-SK" sz="1200" dirty="0" smtClean="0">
                <a:latin typeface="+mn-lt"/>
                <a:hlinkClick r:id="rId2"/>
              </a:rPr>
              <a:t>www.kovohuty.sk/Sk/pyrometalurgia.html</a:t>
            </a:r>
            <a:endParaRPr lang="sk-SK" altLang="sk-SK" sz="1200" dirty="0" smtClean="0">
              <a:latin typeface="+mn-lt"/>
            </a:endParaRPr>
          </a:p>
          <a:p>
            <a:pPr algn="just"/>
            <a:endParaRPr lang="sk-SK" altLang="sk-SK" sz="1200" dirty="0" smtClean="0">
              <a:latin typeface="+mn-lt"/>
            </a:endParaRPr>
          </a:p>
          <a:p>
            <a:pPr algn="just"/>
            <a:r>
              <a:rPr lang="sk-SK" sz="1200" dirty="0" err="1" smtClean="0"/>
              <a:t>Robert</a:t>
            </a:r>
            <a:r>
              <a:rPr lang="sk-SK" sz="1200" dirty="0" smtClean="0"/>
              <a:t> </a:t>
            </a:r>
            <a:r>
              <a:rPr lang="sk-SK" sz="1200" dirty="0" err="1" smtClean="0"/>
              <a:t>Lavinsky</a:t>
            </a:r>
            <a:r>
              <a:rPr lang="sk-SK" sz="1200" dirty="0" smtClean="0"/>
              <a:t>; </a:t>
            </a:r>
            <a:r>
              <a:rPr lang="sk-SK" sz="1200" dirty="0" smtClean="0">
                <a:hlinkClick r:id="rId3"/>
              </a:rPr>
              <a:t>http://www.irocks.com/</a:t>
            </a:r>
            <a:endParaRPr lang="sk-SK" sz="1200" dirty="0" smtClean="0"/>
          </a:p>
          <a:p>
            <a:pPr algn="just"/>
            <a:endParaRPr lang="sk-SK" sz="1200" dirty="0" smtClean="0"/>
          </a:p>
          <a:p>
            <a:pPr algn="just"/>
            <a:r>
              <a:rPr lang="sk-SK" sz="1200" dirty="0" smtClean="0">
                <a:hlinkClick r:id="rId4"/>
              </a:rPr>
              <a:t>http://www.mineralman.com/mineralmanPHOTOGALLERY.html</a:t>
            </a:r>
            <a:endParaRPr lang="sk-SK" sz="1200" dirty="0" smtClean="0"/>
          </a:p>
          <a:p>
            <a:pPr algn="just"/>
            <a:endParaRPr lang="sk-SK" sz="1200" dirty="0" smtClean="0"/>
          </a:p>
          <a:p>
            <a:pPr algn="just"/>
            <a:r>
              <a:rPr lang="sk-SK" sz="1200" dirty="0" smtClean="0">
                <a:hlinkClick r:id="rId5"/>
              </a:rPr>
              <a:t>http://visual.ly/world-commodities-map</a:t>
            </a:r>
            <a:endParaRPr lang="sk-SK" sz="1200" dirty="0" smtClean="0"/>
          </a:p>
          <a:p>
            <a:pPr algn="just"/>
            <a:endParaRPr lang="sk-SK" sz="1200" dirty="0" smtClean="0"/>
          </a:p>
          <a:p>
            <a:r>
              <a:rPr lang="sk-SK" sz="1200" dirty="0" smtClean="0"/>
              <a:t>Peter Baláž, NERASTNÉ SUROVINY SLOVENSKEJ REPUBLIKY </a:t>
            </a:r>
            <a:endParaRPr lang="sk-SK" altLang="sk-SK" sz="1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Hlavné minerálne ložiská v Európe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2290" name="AutoShape 2" descr="https://upload.wikimedia.org/wikipedia/commons/8/82/Simplified_world_mining_map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 descr="http://www.euromines.org/files/news/media/promine-main-mineral-deposits-3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01075"/>
            <a:ext cx="8208912" cy="4888165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71600" y="5682734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http://www.euromines.org/files/news/media/promine-main-mineral-deposits-300dpi.jpg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Zásoby ložísk na Slovensku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r="2947"/>
          <a:stretch>
            <a:fillRect/>
          </a:stretch>
        </p:blipFill>
        <p:spPr bwMode="auto">
          <a:xfrm>
            <a:off x="1128713" y="1124744"/>
            <a:ext cx="6683647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475656" y="76470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nerudné suroviny – hlavne magnezit (MgCO</a:t>
            </a:r>
            <a:r>
              <a:rPr lang="sk-SK" baseline="-25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923928" y="5445224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rudné suroviny – hlavne siderit (FeCO</a:t>
            </a:r>
            <a:r>
              <a:rPr lang="sk-SK" baseline="-25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Ťažba ložísk na Slovensku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412776"/>
            <a:ext cx="67151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43608" y="90872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nerudné suroviny – hlavne magnezit (MgCO</a:t>
            </a:r>
            <a:r>
              <a:rPr lang="sk-SK" baseline="-25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7904" y="550794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stavebné suroviny – hlavne štrky, piesky, íly, vápenec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Dovoz a výroba na Slovensku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0" y="1065088"/>
            <a:ext cx="8042498" cy="466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gradFill flip="none" rotWithShape="1">
          <a:gsLst>
            <a:gs pos="100000">
              <a:schemeClr val="bg1">
                <a:lumMod val="95000"/>
              </a:schemeClr>
            </a:gs>
            <a:gs pos="0">
              <a:srgbClr val="FF7A00">
                <a:alpha val="0"/>
              </a:srgbClr>
            </a:gs>
            <a:gs pos="29000">
              <a:srgbClr val="FD560B"/>
            </a:gs>
            <a:gs pos="0">
              <a:srgbClr val="4D0808"/>
            </a:gs>
          </a:gsLst>
          <a:lin ang="5400000" scaled="1"/>
          <a:tileRect/>
        </a:gradFill>
        <a:ln w="9525">
          <a:noFill/>
          <a:miter lim="800000"/>
          <a:headEnd/>
          <a:tailEnd/>
        </a:ln>
        <a:effectLst/>
      </a:spPr>
      <a:bodyPr>
        <a:spAutoFit/>
      </a:bodyPr>
      <a:lstStyle>
        <a:defPPr algn="ctr">
          <a:defRPr sz="2500" dirty="0">
            <a:latin typeface="Times New Roman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22335</TotalTime>
  <Words>3541</Words>
  <Application>Microsoft Office PowerPoint</Application>
  <PresentationFormat>Prezentácia na obrazovke (4:3)</PresentationFormat>
  <Paragraphs>926</Paragraphs>
  <Slides>51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51</vt:i4>
      </vt:variant>
    </vt:vector>
  </HeadingPairs>
  <TitlesOfParts>
    <vt:vector size="52" baseType="lpstr">
      <vt:lpstr>Výchozí návrh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</vt:vector>
  </TitlesOfParts>
  <Company>KMZaZ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Hutníctvo železa a ocele</dc:title>
  <dc:creator>SK</dc:creator>
  <cp:lastModifiedBy>jarko</cp:lastModifiedBy>
  <cp:revision>635</cp:revision>
  <dcterms:created xsi:type="dcterms:W3CDTF">2005-04-07T08:10:10Z</dcterms:created>
  <dcterms:modified xsi:type="dcterms:W3CDTF">2019-09-26T12:16:56Z</dcterms:modified>
</cp:coreProperties>
</file>