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4" r:id="rId3"/>
    <p:sldId id="312" r:id="rId4"/>
    <p:sldId id="316" r:id="rId5"/>
    <p:sldId id="325" r:id="rId6"/>
    <p:sldId id="326" r:id="rId7"/>
    <p:sldId id="342" r:id="rId8"/>
    <p:sldId id="327" r:id="rId9"/>
    <p:sldId id="328" r:id="rId10"/>
    <p:sldId id="329" r:id="rId11"/>
    <p:sldId id="338" r:id="rId12"/>
    <p:sldId id="330" r:id="rId13"/>
    <p:sldId id="317" r:id="rId14"/>
    <p:sldId id="318" r:id="rId15"/>
    <p:sldId id="335" r:id="rId16"/>
    <p:sldId id="336" r:id="rId17"/>
    <p:sldId id="337" r:id="rId18"/>
    <p:sldId id="319" r:id="rId19"/>
    <p:sldId id="320" r:id="rId20"/>
    <p:sldId id="331" r:id="rId21"/>
    <p:sldId id="340" r:id="rId22"/>
    <p:sldId id="321" r:id="rId23"/>
    <p:sldId id="314" r:id="rId24"/>
    <p:sldId id="323" r:id="rId25"/>
    <p:sldId id="313" r:id="rId26"/>
    <p:sldId id="341" r:id="rId27"/>
    <p:sldId id="315" r:id="rId28"/>
    <p:sldId id="322" r:id="rId29"/>
    <p:sldId id="334" r:id="rId30"/>
    <p:sldId id="332" r:id="rId31"/>
    <p:sldId id="333" r:id="rId32"/>
    <p:sldId id="339" r:id="rId33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FFCC"/>
    <a:srgbClr val="00FF00"/>
    <a:srgbClr val="FFFFFF"/>
    <a:srgbClr val="3A2ED2"/>
    <a:srgbClr val="E80616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36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19. 10. 2020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PgSRAsgrKm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YEX5v5a9A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eSI_B5Lj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HRFBKjqEvg" TargetMode="External"/><Relationship Id="rId4" Type="http://schemas.openxmlformats.org/officeDocument/2006/relationships/hyperlink" Target="https://www.youtube.com/watch?v=cdi6K6QvF3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ralman.com/mineralmanPHOTOGALLERY.html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sual.ly/world-commodities-ma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vdrpEmS4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MDrb2LqL7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5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4</a:t>
            </a:r>
          </a:p>
          <a:p>
            <a:pPr algn="ctr"/>
            <a:endParaRPr lang="sk-SK" altLang="sk-SK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Špecifikácia kryštalickej látky</a:t>
            </a:r>
            <a:endParaRPr lang="sk-SK" altLang="sk-SK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Chemická väzba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4313" y="404664"/>
            <a:ext cx="7814071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>
                <a:latin typeface="Times New Roman" pitchFamily="18" charset="0"/>
              </a:rPr>
              <a:t> </a:t>
            </a:r>
            <a:r>
              <a:rPr lang="sk-SK" altLang="sk-SK" dirty="0" smtClean="0">
                <a:latin typeface="Times New Roman" pitchFamily="18" charset="0"/>
              </a:rPr>
              <a:t>môže byť charakterizovaná ako interakcia dvoch alebo viacerých atómov, ktorá podmieňuje tvorbu stálych viacatómových sústav (molekuly). Chemická väzba je spojená s prestavbou elektrónových obalov v atóme.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prestavba elektrónových obalov ovplyvňuje všetky základné fyzikálne a chemické vlastnosti vzniknutej viacatómovej sústavy.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chemickou väzbou sa vytvára nový chemický jedinec, ktorého vlastnosti nie sú jednoduchým zložením chemických vlastností jeho zložiek.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1331640" y="1772816"/>
            <a:ext cx="432048" cy="64807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Šípka dolu 14"/>
          <p:cNvSpPr/>
          <p:nvPr/>
        </p:nvSpPr>
        <p:spPr>
          <a:xfrm>
            <a:off x="2915816" y="3861048"/>
            <a:ext cx="500062" cy="100240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385" t="4049" r="15385"/>
          <a:stretch>
            <a:fillRect/>
          </a:stretch>
        </p:blipFill>
        <p:spPr bwMode="auto">
          <a:xfrm>
            <a:off x="5796136" y="3042652"/>
            <a:ext cx="1800200" cy="22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68344" y="3717032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metán (CH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4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Chemická väzba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silné chemické väzby: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kovalentná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- napr. iónová, (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NaCl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kovová, (oceľ)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slabé chemické väzby: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vodíková, (voda)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Van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der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Waalsové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sily, (častice rudy pri zbaľovaní)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971600" y="1340769"/>
            <a:ext cx="432048" cy="720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Šípka dolu 15"/>
          <p:cNvSpPr/>
          <p:nvPr/>
        </p:nvSpPr>
        <p:spPr>
          <a:xfrm>
            <a:off x="971600" y="4077072"/>
            <a:ext cx="432048" cy="720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26" name="Picture 2" descr="http://www.edmar-co.com/adriano/field/Trona/Halite1_DSC_6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1219765" cy="1080000"/>
          </a:xfrm>
          <a:prstGeom prst="rect">
            <a:avLst/>
          </a:prstGeom>
          <a:noFill/>
        </p:spPr>
      </p:pic>
      <p:pic>
        <p:nvPicPr>
          <p:cNvPr id="1030" name="Picture 6" descr="http://snn.sk/wp-content/uploads/2014/08/vo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89160"/>
            <a:ext cx="1823746" cy="1080000"/>
          </a:xfrm>
          <a:prstGeom prst="rect">
            <a:avLst/>
          </a:prstGeom>
          <a:noFill/>
        </p:spPr>
      </p:pic>
      <p:pic>
        <p:nvPicPr>
          <p:cNvPr id="17" name="Obrázok 16" descr="Zbalo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13176"/>
            <a:ext cx="1368152" cy="9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2" name="Picture 8" descr="http://www.smartsettle.com/smart2011/wp-content/uploads/2011/04/steel-300x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031" y="2276872"/>
            <a:ext cx="1565217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Chemická väzba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087" t="5670" r="3118" b="5496"/>
          <a:stretch>
            <a:fillRect/>
          </a:stretch>
        </p:blipFill>
        <p:spPr bwMode="auto">
          <a:xfrm>
            <a:off x="179512" y="2276872"/>
            <a:ext cx="527037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2305" y="620688"/>
            <a:ext cx="86061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formovanie iónov sodíka a chlóru – prechodom elektrónu z atómu sodíka na atóm chlóru,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formovanie iónovej väzby – na základe opačných elektrických nábojov 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0040"/>
          <a:stretch>
            <a:fillRect/>
          </a:stretch>
        </p:blipFill>
        <p:spPr bwMode="auto">
          <a:xfrm>
            <a:off x="5652120" y="1772816"/>
            <a:ext cx="32854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http://geologie.vsb.cz/loziska/suroviny/nerudy/halit%2003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21088"/>
            <a:ext cx="2520280" cy="165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528" y="553871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www.youtube.com/watch?v=PgSRAsgrKmg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Skupenstvo a jednotlivé skupenstvá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04664"/>
            <a:ext cx="8606159" cy="114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skupenstvo je charakteristika fyzikálneho stavu látky (predovšetkým usporiadanosti častíc v nej) podľa teploty a tlaku. Závisí od vzťahu medzi kinetickou energiou častíc a energiou ich vzájomného pôsobenia.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pevná látka - vyznačuje sa pevným, často pravidelným usporiadaním častíc,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kvapalina - častice látky sú stále držané pohromade slabými silami, ale už nie sú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pevne usporiadané,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plyn – častice plynu už nedržia pohromade žiadne sily a ovplyvňujú sa len pri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vzájomných zrážkach,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plazma - ionizovaný plyn, ktorý vzniká odtrhnutím elektrónov z elektrónového 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obalu atómov plynu, alebo roztrhnutím molekúl (ionizáciou).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p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899592" y="198884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Skupenstvá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exploration.grc.nasa.gov/education/rocket/Images/state.gif"/>
          <p:cNvPicPr>
            <a:picLocks noChangeAspect="1" noChangeArrowheads="1"/>
          </p:cNvPicPr>
          <p:nvPr/>
        </p:nvPicPr>
        <p:blipFill>
          <a:blip r:embed="rId2" cstate="print"/>
          <a:srcRect t="21356" b="31662"/>
          <a:stretch>
            <a:fillRect/>
          </a:stretch>
        </p:blipFill>
        <p:spPr bwMode="auto">
          <a:xfrm>
            <a:off x="1115616" y="1700808"/>
            <a:ext cx="6734175" cy="2376264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19672" y="4293096"/>
            <a:ext cx="1296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pevné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07904" y="4293096"/>
            <a:ext cx="1296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kvapalné</a:t>
            </a:r>
            <a:endParaRPr lang="sk-SK" altLang="sk-SK" sz="2000" dirty="0"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84168" y="4293096"/>
            <a:ext cx="1296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plynné</a:t>
            </a:r>
            <a:endParaRPr lang="sk-SK" altLang="sk-SK" sz="2000" dirty="0"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23528" y="553871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https://www.youtube.com/watch?v=uYYEX5v5a9A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Pevné skupenstvo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ovéPole 14"/>
          <p:cNvSpPr txBox="1"/>
          <p:nvPr/>
        </p:nvSpPr>
        <p:spPr>
          <a:xfrm>
            <a:off x="179512" y="836712"/>
            <a:ext cx="7786688" cy="409342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medzi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časticami pôsobí pevná chemická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väzba,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častice svoju polohu v látke meniť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nemôžu,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noProof="1">
                <a:latin typeface="Times New Roman" pitchFamily="18" charset="0"/>
                <a:cs typeface="Times New Roman" pitchFamily="18" charset="0"/>
              </a:rPr>
              <a:t>častice kmitajú okolo rovnovážnych </a:t>
            </a:r>
            <a:r>
              <a:rPr lang="sk-SK" sz="2000" noProof="1" smtClean="0">
                <a:latin typeface="Times New Roman" pitchFamily="18" charset="0"/>
                <a:cs typeface="Times New Roman" pitchFamily="18" charset="0"/>
              </a:rPr>
              <a:t>polôh,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2000" noProof="1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látka má svoj tvar 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objem,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častice sú blízko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seba,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medzi časticami pôsobia veľké príťažlivé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sily,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prevláda polohová energia častíc nad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pohybovou.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1074" t="20942" r="58695" b="20422"/>
          <a:stretch>
            <a:fillRect/>
          </a:stretch>
        </p:blipFill>
        <p:spPr bwMode="auto">
          <a:xfrm>
            <a:off x="6804248" y="3429000"/>
            <a:ext cx="2191101" cy="25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Kvapalné skupenstvo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42991" t="18847" r="41836" b="22516"/>
          <a:stretch>
            <a:fillRect/>
          </a:stretch>
        </p:blipFill>
        <p:spPr bwMode="auto">
          <a:xfrm>
            <a:off x="7380312" y="3717032"/>
            <a:ext cx="12961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2"/>
          <p:cNvSpPr txBox="1"/>
          <p:nvPr/>
        </p:nvSpPr>
        <p:spPr>
          <a:xfrm>
            <a:off x="251520" y="764704"/>
            <a:ext cx="8143875" cy="4585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endParaRPr lang="sk-SK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častice sa môžu voľnejšie premiestňovať (posuvný pohyb), kmitajú okolo rovnovážnych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polôh,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častice sú blízko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seba,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medzi časticami pôsobia príťažlivé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sily,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polohová energia častíc je porovnateľná s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pohybovou,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kvapalina v pokoji utvára v gravitačnom poli voľnú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hladinu,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kvapalina môže ľahko meniť svoj tvar podľa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nádoby,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kvapalina je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tekutá,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kvapalina je takmer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nestlačiteľná.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k-SK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Plynné skupenstvo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60693" t="20942" r="22448" b="22516"/>
          <a:stretch>
            <a:fillRect/>
          </a:stretch>
        </p:blipFill>
        <p:spPr bwMode="auto">
          <a:xfrm>
            <a:off x="7308304" y="3645024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12"/>
          <p:cNvSpPr txBox="1"/>
          <p:nvPr/>
        </p:nvSpPr>
        <p:spPr>
          <a:xfrm>
            <a:off x="179512" y="836712"/>
            <a:ext cx="7500937" cy="38964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molekuly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plynu sa pohybujú  v priestore voľne a neusporiadane (kým nenarazia na pevnú prekážku alebo kým nezmenia smer pohybu zrážkou s inou molekulou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plyn je ľahko stlačiteľný,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rozpínavý a po určitej dobe vyplní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celú nádobu,</a:t>
            </a: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častice plynu sú od seba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ďaleko,</a:t>
            </a: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častice na seba pôsobia slabými príťažlivými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silami,</a:t>
            </a: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endParaRPr lang="sk-SK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polohovú energiu častíc môžeme zanedbať voči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pohybovej.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Skupenstvá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54233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23528" y="553871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https://www.youtube.com/watch?v=VkeSI_B5Ljc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Premeny skupenstiev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upload.wikimedia.org/wikipedia/commons/thumb/6/67/Phase_change_-_sk.svg/250px-Phase_change_-_s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4608512" cy="3744416"/>
          </a:xfrm>
          <a:prstGeom prst="rect">
            <a:avLst/>
          </a:prstGeom>
          <a:noFill/>
        </p:spPr>
      </p:pic>
      <p:pic>
        <p:nvPicPr>
          <p:cNvPr id="16394" name="Picture 10" descr="https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634" y="2204864"/>
            <a:ext cx="1355134" cy="1188000"/>
          </a:xfrm>
          <a:prstGeom prst="rect">
            <a:avLst/>
          </a:prstGeom>
          <a:noFill/>
        </p:spPr>
      </p:pic>
      <p:pic>
        <p:nvPicPr>
          <p:cNvPr id="7170" name="Picture 2" descr="http://8th-grade-physical-science.wikispaces.com/file/view/partclthry%5B1%5D.gif/227951040/partclthry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1188000" cy="1188000"/>
          </a:xfrm>
          <a:prstGeom prst="rect">
            <a:avLst/>
          </a:prstGeom>
          <a:noFill/>
        </p:spPr>
      </p:pic>
      <p:pic>
        <p:nvPicPr>
          <p:cNvPr id="3" name="Picture 2" descr="http://www.dynamicscience.com.au/tester/solutions1/chemistry/partclthry1liq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653136"/>
            <a:ext cx="1368152" cy="1368152"/>
          </a:xfrm>
          <a:prstGeom prst="rect">
            <a:avLst/>
          </a:prstGeom>
          <a:noFill/>
        </p:spPr>
      </p:pic>
      <p:pic>
        <p:nvPicPr>
          <p:cNvPr id="4" name="Picture 2" descr="http://www.unesourisetmoi.info/t/galeries/070/fond-anime-portable-telephone_1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9" y="692840"/>
            <a:ext cx="1224135" cy="12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hmota a látka?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78140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hmota je všetko, čo jestvuje objektívne a nezávisle od našich vnemov a pozorovaní.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Existuje vo forme látky alebo poľa.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látka je forma hmoty, ktorej pokojová hmotnosť má konečnú hodnotu. Elementy hmoty (atómy, molekuly, elektróny, ióny) môžu existovať v relatívnom pokoji.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1187624" y="221056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6626" name="Picture 2" descr="http://qph.is.quoracdn.net/main-qimg-a83d252a71a24ebbe087e78a1e378c43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624" y="2564904"/>
            <a:ext cx="2262856" cy="1440000"/>
          </a:xfrm>
          <a:prstGeom prst="rect">
            <a:avLst/>
          </a:prstGeom>
          <a:noFill/>
        </p:spPr>
      </p:pic>
      <p:pic>
        <p:nvPicPr>
          <p:cNvPr id="26628" name="Picture 4" descr="http://s.hswstatic.com/gif/strange-matter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550" y="2636912"/>
            <a:ext cx="2102634" cy="131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Klasifikácia pevných látok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pevné látky charakterizujeme podľa rôznych </a:t>
            </a:r>
            <a:r>
              <a:rPr lang="sk-SK" altLang="sk-SK" sz="2000" dirty="0" err="1" smtClean="0">
                <a:latin typeface="Times New Roman" pitchFamily="18" charset="0"/>
              </a:rPr>
              <a:t>kritérii</a:t>
            </a:r>
            <a:r>
              <a:rPr lang="sk-SK" altLang="sk-SK" sz="2000" dirty="0" smtClean="0">
                <a:latin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štruktúra,</a:t>
            </a: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väzbové sily,</a:t>
            </a: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chemické zloženie,</a:t>
            </a: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vlastnosti: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fyzikálne, mechanické, elektrické, magnetické, </a:t>
            </a:r>
            <a:r>
              <a:rPr lang="sk-SK" altLang="sk-SK" sz="2000" smtClean="0">
                <a:latin typeface="Times New Roman" pitchFamily="18" charset="0"/>
              </a:rPr>
              <a:t>atď.</a:t>
            </a: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899592" y="162880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Šípka dolu 13"/>
          <p:cNvSpPr/>
          <p:nvPr/>
        </p:nvSpPr>
        <p:spPr>
          <a:xfrm>
            <a:off x="831578" y="458683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Rozdelenie pevných látok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kryštalické,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sú charakterizované pravidelným usporiadaním častíc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amorfné,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sú charakterizované nepravidelným usporiadaním častíc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1115616" y="162880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Šípka dolu 13"/>
          <p:cNvSpPr/>
          <p:nvPr/>
        </p:nvSpPr>
        <p:spPr>
          <a:xfrm>
            <a:off x="1119610" y="444281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kryštál a kryštalická látka?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108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kryštál - fyzikálne a chemicky rovnorodé pevné teleso s pravidelnou (trojrozmernou) štruktúrou atómov, molekúl a iónov,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kryštalická látka  - môže sa skladať aj z viacerých kryštálov.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vignette4.wikia.nocookie.net/finalfantasy/images/9/9b/Crystal1.jpg/revision/latest?cb=20100723091514&amp;path-prefix=vi"/>
          <p:cNvPicPr>
            <a:picLocks noChangeAspect="1" noChangeArrowheads="1"/>
          </p:cNvPicPr>
          <p:nvPr/>
        </p:nvPicPr>
        <p:blipFill>
          <a:blip r:embed="rId2" cstate="print"/>
          <a:srcRect l="9547" r="7714"/>
          <a:stretch>
            <a:fillRect/>
          </a:stretch>
        </p:blipFill>
        <p:spPr bwMode="auto">
          <a:xfrm rot="5400000">
            <a:off x="3003670" y="892874"/>
            <a:ext cx="1872208" cy="3776108"/>
          </a:xfrm>
          <a:prstGeom prst="rect">
            <a:avLst/>
          </a:prstGeom>
          <a:noFill/>
        </p:spPr>
      </p:pic>
      <p:pic>
        <p:nvPicPr>
          <p:cNvPr id="17412" name="Picture 4" descr="https://www.tedpella.com/vacuum_html/46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5331"/>
            <a:ext cx="2273424" cy="1441941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27984" y="5013176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https://www.youtube.com/watch?v=cdi6K6QvF3I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27984" y="5394702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https://www.youtube.com/watch?v=BHRFBKjqEvg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Kryštalická látka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tuhá látka s trojrozmerným periodickým priestorovým usporiadaním atómov,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je charakterizovaná kryštálovou mriežkou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9" name="Šípka dolu 18"/>
          <p:cNvSpPr/>
          <p:nvPr/>
        </p:nvSpPr>
        <p:spPr>
          <a:xfrm>
            <a:off x="2055714" y="185052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3554" name="Picture 2" descr="http://www.aist.go.jp/Portals/0/resource_images/aist_e/latest_research/2013/20131206/fig1.png"/>
          <p:cNvPicPr>
            <a:picLocks noChangeAspect="1" noChangeArrowheads="1"/>
          </p:cNvPicPr>
          <p:nvPr/>
        </p:nvPicPr>
        <p:blipFill>
          <a:blip r:embed="rId2" cstate="print"/>
          <a:srcRect r="54392" b="12385"/>
          <a:stretch>
            <a:fillRect/>
          </a:stretch>
        </p:blipFill>
        <p:spPr bwMode="auto">
          <a:xfrm>
            <a:off x="5796136" y="1556792"/>
            <a:ext cx="2376264" cy="2520280"/>
          </a:xfrm>
          <a:prstGeom prst="rect">
            <a:avLst/>
          </a:prstGeom>
          <a:noFill/>
        </p:spPr>
      </p:pic>
      <p:pic>
        <p:nvPicPr>
          <p:cNvPr id="23556" name="Picture 4" descr="http://www.quia.com/files/quia/users/smacnab/HoltChem/Chap10/CRYSTALLINE-SOLIDS.png"/>
          <p:cNvPicPr>
            <a:picLocks noChangeAspect="1" noChangeArrowheads="1"/>
          </p:cNvPicPr>
          <p:nvPr/>
        </p:nvPicPr>
        <p:blipFill>
          <a:blip r:embed="rId3" cstate="print"/>
          <a:srcRect t="17145" r="44595"/>
          <a:stretch>
            <a:fillRect/>
          </a:stretch>
        </p:blipFill>
        <p:spPr bwMode="auto">
          <a:xfrm>
            <a:off x="899592" y="3501008"/>
            <a:ext cx="1800200" cy="2087952"/>
          </a:xfrm>
          <a:prstGeom prst="rect">
            <a:avLst/>
          </a:prstGeom>
          <a:noFill/>
        </p:spPr>
      </p:pic>
      <p:pic>
        <p:nvPicPr>
          <p:cNvPr id="23558" name="Picture 6" descr="http://www.healingwithcrystals.net.au/uploads/1/5/5/7/15572098/573739330_orig.jpg?2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1623866" cy="1800000"/>
          </a:xfrm>
          <a:prstGeom prst="rect">
            <a:avLst/>
          </a:prstGeom>
          <a:noFill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707904" y="5517232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dirty="0" smtClean="0">
                <a:latin typeface="Times New Roman" pitchFamily="18" charset="0"/>
              </a:rPr>
              <a:t>kremeň SiO</a:t>
            </a:r>
            <a:r>
              <a:rPr lang="sk-SK" altLang="sk-SK" baseline="-25000" dirty="0" smtClean="0">
                <a:latin typeface="Times New Roman" pitchFamily="18" charset="0"/>
              </a:rPr>
              <a:t>2</a:t>
            </a:r>
            <a:endParaRPr lang="sk-SK" altLang="sk-SK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Kryštál a kryštalická látka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117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vnútorná stavba kryštálov sa vyznačuje určitými zákonitosťami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a pravidelnosťou usporiadania častíc,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existuje určitá symetria stavby kryštálov, ktorá odráža vlastnosti látok.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Pre štúdium a popis fyzikálnych vlastností kryštálov má poznanie ich štruktúry zásadný význam.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Šípka dolu 8"/>
          <p:cNvSpPr/>
          <p:nvPr/>
        </p:nvSpPr>
        <p:spPr>
          <a:xfrm>
            <a:off x="2055714" y="185052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2"/>
          <p:cNvSpPr/>
          <p:nvPr/>
        </p:nvSpPr>
        <p:spPr>
          <a:xfrm>
            <a:off x="2987824" y="365072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Amorfná látka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tuhá látka, ktorá na rozdiel od kryštalickej nemá pravidelne usporiadané atómy,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vznikajú buď rýchlym ochladením tavenín tak, že ich atómy nestačia vytvoriť pravidelnú štruktúru (sklo), alebo sú to látky s veľkými molekulami (živice, polyméry)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9" name="Šípka dolu 18"/>
          <p:cNvSpPr/>
          <p:nvPr/>
        </p:nvSpPr>
        <p:spPr>
          <a:xfrm>
            <a:off x="2055714" y="185052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" name="Picture 2" descr="http://www.aist.go.jp/Portals/0/resource_images/aist_e/latest_research/2013/20131206/fig1.png"/>
          <p:cNvPicPr>
            <a:picLocks noChangeAspect="1" noChangeArrowheads="1"/>
          </p:cNvPicPr>
          <p:nvPr/>
        </p:nvPicPr>
        <p:blipFill>
          <a:blip r:embed="rId2" cstate="print"/>
          <a:srcRect l="51136" b="12385"/>
          <a:stretch>
            <a:fillRect/>
          </a:stretch>
        </p:blipFill>
        <p:spPr bwMode="auto">
          <a:xfrm>
            <a:off x="6012160" y="1571996"/>
            <a:ext cx="1512168" cy="1496964"/>
          </a:xfrm>
          <a:prstGeom prst="rect">
            <a:avLst/>
          </a:prstGeom>
          <a:noFill/>
        </p:spPr>
      </p:pic>
      <p:pic>
        <p:nvPicPr>
          <p:cNvPr id="13" name="Picture 4" descr="http://www.quia.com/files/quia/users/smacnab/HoltChem/Chap10/CRYSTALLINE-SOLIDS.png"/>
          <p:cNvPicPr>
            <a:picLocks noChangeAspect="1" noChangeArrowheads="1"/>
          </p:cNvPicPr>
          <p:nvPr/>
        </p:nvPicPr>
        <p:blipFill>
          <a:blip r:embed="rId3" cstate="print"/>
          <a:srcRect l="52931" t="16812"/>
          <a:stretch>
            <a:fillRect/>
          </a:stretch>
        </p:blipFill>
        <p:spPr bwMode="auto">
          <a:xfrm>
            <a:off x="3059832" y="3924952"/>
            <a:ext cx="1529367" cy="2096336"/>
          </a:xfrm>
          <a:prstGeom prst="rect">
            <a:avLst/>
          </a:prstGeom>
          <a:noFill/>
        </p:spPr>
      </p:pic>
      <p:pic>
        <p:nvPicPr>
          <p:cNvPr id="24578" name="Picture 2" descr="http://cdn.tripwiremagazine.com/wp-content/uploads/2012/12/blue-glass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248"/>
            <a:ext cx="2208000" cy="1656000"/>
          </a:xfrm>
          <a:prstGeom prst="rect">
            <a:avLst/>
          </a:prstGeom>
          <a:noFill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580112" y="5651956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dirty="0" smtClean="0">
                <a:latin typeface="Times New Roman" pitchFamily="18" charset="0"/>
              </a:rPr>
              <a:t>sklo SiO</a:t>
            </a:r>
            <a:r>
              <a:rPr lang="sk-SK" altLang="sk-SK" baseline="-25000" dirty="0" smtClean="0">
                <a:latin typeface="Times New Roman" pitchFamily="18" charset="0"/>
              </a:rPr>
              <a:t>2</a:t>
            </a:r>
            <a:endParaRPr lang="sk-SK" altLang="sk-SK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Kryštalická a amorfná látka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kryštalické látky oproti amorfným vykazujú odlišné správanie pri zmene  skupenstva,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64696" cy="33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03648" y="5229200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kryštalické látky sa rozpadajú </a:t>
            </a:r>
          </a:p>
          <a:p>
            <a:pPr algn="ctr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pri rovnakej teplote</a:t>
            </a:r>
            <a:endParaRPr lang="sk-SK" altLang="sk-SK" baseline="-25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27984" y="5229200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amorfné látky sa rozpadajú </a:t>
            </a:r>
          </a:p>
          <a:p>
            <a:pPr algn="ctr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pri rôznych teplotách</a:t>
            </a:r>
            <a:endParaRPr lang="sk-SK" altLang="sk-SK" baseline="-25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Rozdelenie látok podľa usporiadania atómov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monokryštalické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polykryštalické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amorfné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1" name="Picture 2" descr="https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 t="16002" r="66140"/>
          <a:stretch>
            <a:fillRect/>
          </a:stretch>
        </p:blipFill>
        <p:spPr bwMode="auto">
          <a:xfrm>
            <a:off x="3707904" y="908720"/>
            <a:ext cx="1656184" cy="1511968"/>
          </a:xfrm>
          <a:prstGeom prst="rect">
            <a:avLst/>
          </a:prstGeom>
          <a:noFill/>
        </p:spPr>
      </p:pic>
      <p:pic>
        <p:nvPicPr>
          <p:cNvPr id="32" name="Picture 2" descr="https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 l="35332" t="16002" r="32280"/>
          <a:stretch>
            <a:fillRect/>
          </a:stretch>
        </p:blipFill>
        <p:spPr bwMode="auto">
          <a:xfrm>
            <a:off x="5220072" y="2492896"/>
            <a:ext cx="1584176" cy="1511968"/>
          </a:xfrm>
          <a:prstGeom prst="rect">
            <a:avLst/>
          </a:prstGeom>
          <a:noFill/>
        </p:spPr>
      </p:pic>
      <p:pic>
        <p:nvPicPr>
          <p:cNvPr id="33" name="Picture 2" descr="https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 l="67720" t="16002"/>
          <a:stretch>
            <a:fillRect/>
          </a:stretch>
        </p:blipFill>
        <p:spPr bwMode="auto">
          <a:xfrm>
            <a:off x="7020272" y="4293096"/>
            <a:ext cx="1578936" cy="151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Monokryštál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polykryštál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76672"/>
            <a:ext cx="8606159" cy="108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altLang="sk-SK" sz="2000" dirty="0" err="1" smtClean="0">
                <a:latin typeface="Times New Roman" pitchFamily="18" charset="0"/>
              </a:rPr>
              <a:t>monokryštál</a:t>
            </a:r>
            <a:r>
              <a:rPr lang="sk-SK" altLang="sk-SK" sz="2000" dirty="0" smtClean="0">
                <a:latin typeface="Times New Roman" pitchFamily="18" charset="0"/>
              </a:rPr>
              <a:t> - pravidelná periodicita stavby (napr. štruktúry atómov) na veľkú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vzdialenosť – týka sa to celej vzorky,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altLang="sk-SK" sz="2000" dirty="0" err="1" smtClean="0">
                <a:latin typeface="Times New Roman" pitchFamily="18" charset="0"/>
              </a:rPr>
              <a:t>polykryštál</a:t>
            </a:r>
            <a:r>
              <a:rPr lang="sk-SK" altLang="sk-SK" sz="2000" dirty="0" smtClean="0">
                <a:latin typeface="Times New Roman" pitchFamily="18" charset="0"/>
              </a:rPr>
              <a:t>  - </a:t>
            </a:r>
            <a:r>
              <a:rPr lang="pt-BR" altLang="sk-SK" sz="2000" dirty="0" smtClean="0">
                <a:latin typeface="Times New Roman" pitchFamily="18" charset="0"/>
              </a:rPr>
              <a:t>periodicita </a:t>
            </a:r>
            <a:r>
              <a:rPr lang="sk-SK" altLang="sk-SK" sz="2000" dirty="0" smtClean="0">
                <a:latin typeface="Times New Roman" pitchFamily="18" charset="0"/>
              </a:rPr>
              <a:t>stavby (napr. štruktúry atómov) je </a:t>
            </a:r>
            <a:r>
              <a:rPr lang="pt-BR" altLang="sk-SK" sz="2000" dirty="0" smtClean="0">
                <a:latin typeface="Times New Roman" pitchFamily="18" charset="0"/>
              </a:rPr>
              <a:t>prerušená na tzv.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</a:t>
            </a:r>
            <a:r>
              <a:rPr lang="pt-BR" altLang="sk-SK" sz="2000" dirty="0" smtClean="0">
                <a:latin typeface="Times New Roman" pitchFamily="18" charset="0"/>
              </a:rPr>
              <a:t>hraniciach zŕn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2304256" cy="18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3896200"/>
            <a:ext cx="2808312" cy="21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Monokryštál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polykryštál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76672"/>
            <a:ext cx="892968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typickým znakom </a:t>
            </a:r>
            <a:r>
              <a:rPr lang="sk-SK" altLang="sk-SK" sz="2000" dirty="0" err="1" smtClean="0">
                <a:latin typeface="Times New Roman" pitchFamily="18" charset="0"/>
              </a:rPr>
              <a:t>monokryštálov</a:t>
            </a:r>
            <a:r>
              <a:rPr lang="sk-SK" altLang="sk-SK" sz="2000" dirty="0" smtClean="0">
                <a:latin typeface="Times New Roman" pitchFamily="18" charset="0"/>
              </a:rPr>
              <a:t> je </a:t>
            </a:r>
            <a:r>
              <a:rPr lang="sk-SK" altLang="sk-SK" sz="2000" dirty="0" err="1" smtClean="0">
                <a:latin typeface="Times New Roman" pitchFamily="18" charset="0"/>
              </a:rPr>
              <a:t>anizotropia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anizotropné</a:t>
            </a:r>
            <a:r>
              <a:rPr lang="sk-SK" altLang="sk-SK" sz="2000" dirty="0" smtClean="0">
                <a:latin typeface="Times New Roman" pitchFamily="18" charset="0"/>
              </a:rPr>
              <a:t> látky majú niektoré fyzikálne vlastnosti závislé od smeru  vzhľadom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k stavbe kryštálu,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kúsok sľudy sa ľahko štiepi na tenké lístky v určitých rovinách, ale rozdeliť sľudu v smere kolmom na tieto roviny je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obtiažné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rôzna orientácia zŕn spôsobuje, že </a:t>
            </a:r>
            <a:r>
              <a:rPr lang="sk-SK" altLang="sk-SK" sz="2000" dirty="0" err="1" smtClean="0">
                <a:latin typeface="Times New Roman" pitchFamily="18" charset="0"/>
              </a:rPr>
              <a:t>polykryštály</a:t>
            </a:r>
            <a:r>
              <a:rPr lang="sk-SK" altLang="sk-SK" sz="2000" dirty="0" smtClean="0">
                <a:latin typeface="Times New Roman" pitchFamily="18" charset="0"/>
              </a:rPr>
              <a:t> sú väčšinou izotropné,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izotropné látky majú vlastnosti vo všetkých smeroch vnútri kryštálu rovnaké,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medená tyč sa s rastúcou teplotou rozťahuje vo všetkých smeroch rovnako.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látka?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druh hmoty,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makroskopické teleso alebo systém v rôznom skupenstve,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majúce určitú energiu a hmotnosť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1403648" y="234888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48863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Monokryštál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49719"/>
            <a:ext cx="860615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kamenná soľ (</a:t>
            </a:r>
            <a:r>
              <a:rPr lang="sk-SK" altLang="sk-SK" sz="2000" dirty="0" err="1" smtClean="0">
                <a:latin typeface="Times New Roman" pitchFamily="18" charset="0"/>
              </a:rPr>
              <a:t>NaCl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kremeň (SiO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 a jeho farebné odrody (napr. ametyst),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diamant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" name="Picture 4" descr="https://www.tedpella.com/vacuum_html/46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51" y="1124744"/>
            <a:ext cx="1929810" cy="1224000"/>
          </a:xfrm>
          <a:prstGeom prst="rect">
            <a:avLst/>
          </a:prstGeom>
          <a:noFill/>
        </p:spPr>
      </p:pic>
      <p:pic>
        <p:nvPicPr>
          <p:cNvPr id="13" name="Picture 6" descr="http://www.healingwithcrystals.net.au/uploads/1/5/5/7/15572098/573739330_orig.jpg?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1152128" cy="1277095"/>
          </a:xfrm>
          <a:prstGeom prst="rect">
            <a:avLst/>
          </a:prstGeom>
          <a:noFill/>
        </p:spPr>
      </p:pic>
      <p:pic>
        <p:nvPicPr>
          <p:cNvPr id="14" name="Picture 4" descr="https://upload.wikimedia.org/wikipedia/commons/thumb/e/e2/Amethyst._Magaliesburg%2C_South_Africa.jpg/1280px-Amethyst._Magaliesburg%2C_South_Afric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662" r="13358"/>
          <a:stretch>
            <a:fillRect/>
          </a:stretch>
        </p:blipFill>
        <p:spPr bwMode="auto">
          <a:xfrm>
            <a:off x="4067944" y="2997112"/>
            <a:ext cx="1512168" cy="1440000"/>
          </a:xfrm>
          <a:prstGeom prst="rect">
            <a:avLst/>
          </a:prstGeom>
          <a:noFill/>
        </p:spPr>
      </p:pic>
      <p:pic>
        <p:nvPicPr>
          <p:cNvPr id="2" name="Picture 2" descr="http://globe-views.com/dcim/dreams/diamond/diamond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89280"/>
            <a:ext cx="1260000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Polykryštál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49719"/>
            <a:ext cx="860615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oceľ,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niklová zliatina,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oxid uránu (UO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www.hhallberg.com/wp-content/uploads/2013/01/lset_polycrys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99738"/>
            <a:ext cx="3024336" cy="1493187"/>
          </a:xfrm>
          <a:prstGeom prst="rect">
            <a:avLst/>
          </a:prstGeom>
          <a:noFill/>
        </p:spPr>
      </p:pic>
      <p:pic>
        <p:nvPicPr>
          <p:cNvPr id="37892" name="Picture 4" descr="http://www.hero-m.mse.kth.se/images/web/Fe-180C_L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2160240" cy="1622581"/>
          </a:xfrm>
          <a:prstGeom prst="rect">
            <a:avLst/>
          </a:prstGeom>
          <a:noFill/>
        </p:spPr>
      </p:pic>
      <p:pic>
        <p:nvPicPr>
          <p:cNvPr id="37894" name="Picture 6" descr="http://materialstechnology.asmedigitalcollection.asme.org/data/Journals/JEMTA8/27143/031002_1_4.jpeg"/>
          <p:cNvPicPr>
            <a:picLocks noChangeAspect="1" noChangeArrowheads="1"/>
          </p:cNvPicPr>
          <p:nvPr/>
        </p:nvPicPr>
        <p:blipFill>
          <a:blip r:embed="rId4" cstate="print"/>
          <a:srcRect r="30411" b="4415"/>
          <a:stretch>
            <a:fillRect/>
          </a:stretch>
        </p:blipFill>
        <p:spPr bwMode="auto">
          <a:xfrm>
            <a:off x="2915816" y="263691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k-SK" sz="1200" u="sng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u="sng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3"/>
              </a:rPr>
              <a:t>http://www.mineralman.com/mineralmanPHOTOGALLERY.html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4"/>
              </a:rPr>
              <a:t>http://visual.ly/world-commodities-map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r>
              <a:rPr lang="sk-SK" sz="1200" dirty="0" smtClean="0"/>
              <a:t>Viktor Hronský: Fyzika tuhých látok, TU v Košiciach</a:t>
            </a:r>
            <a:endParaRPr lang="sk-SK" altLang="sk-SK" sz="1200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Druhy látok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subatomárne</a:t>
            </a:r>
            <a:r>
              <a:rPr lang="sk-SK" altLang="sk-SK" sz="2000" dirty="0" smtClean="0">
                <a:latin typeface="Times New Roman" pitchFamily="18" charset="0"/>
              </a:rPr>
              <a:t> častice (elektrón, protón, neutrón),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zložitejšie </a:t>
            </a:r>
            <a:r>
              <a:rPr lang="sk-SK" altLang="sk-SK" sz="2000" dirty="0" err="1" smtClean="0">
                <a:latin typeface="Times New Roman" pitchFamily="18" charset="0"/>
              </a:rPr>
              <a:t>mikročastice</a:t>
            </a:r>
            <a:r>
              <a:rPr lang="sk-SK" altLang="sk-SK" sz="2000" dirty="0" smtClean="0">
                <a:latin typeface="Times New Roman" pitchFamily="18" charset="0"/>
              </a:rPr>
              <a:t> (atóm, ión, molekula),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makroskopické telesá a systémy v rôznych skupenstvách (tuhé, kvapalné,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plynné, plazma),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biologické útvary (vírusy, baktérie, rastliny, živočíchy),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kozmické útvary (planéty, hviezdy, galaxie, </a:t>
            </a:r>
            <a:r>
              <a:rPr lang="sk-SK" altLang="sk-SK" sz="2000" dirty="0" err="1" smtClean="0">
                <a:latin typeface="Times New Roman" pitchFamily="18" charset="0"/>
              </a:rPr>
              <a:t>metagalaxie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Stavba atómu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20688"/>
            <a:ext cx="7814071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Atóm – najmenšia, chemicky nedeliteľná časť prvku. Zložená z troch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zásadných elementárnych častíc.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Elektrón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e</a:t>
            </a:r>
            <a:r>
              <a:rPr lang="sk-SK" altLang="sk-SK" sz="2000" dirty="0" smtClean="0">
                <a:latin typeface="Times New Roman" pitchFamily="18" charset="0"/>
              </a:rPr>
              <a:t>, náboj –1,602 . 10</a:t>
            </a:r>
            <a:r>
              <a:rPr lang="sk-SK" altLang="sk-SK" sz="2000" baseline="30000" dirty="0" smtClean="0">
                <a:latin typeface="Times New Roman" pitchFamily="18" charset="0"/>
              </a:rPr>
              <a:t>-19 </a:t>
            </a:r>
            <a:r>
              <a:rPr lang="sk-SK" altLang="sk-SK" sz="2000" dirty="0" smtClean="0">
                <a:latin typeface="Times New Roman" pitchFamily="18" charset="0"/>
              </a:rPr>
              <a:t>C (elementárny náboj),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hmotnosť 9,109 . 10</a:t>
            </a:r>
            <a:r>
              <a:rPr lang="sk-SK" altLang="sk-SK" sz="2000" baseline="30000" dirty="0" smtClean="0">
                <a:latin typeface="Times New Roman" pitchFamily="18" charset="0"/>
              </a:rPr>
              <a:t>-31 </a:t>
            </a:r>
            <a:r>
              <a:rPr lang="sk-SK" altLang="sk-SK" sz="2000" dirty="0" smtClean="0">
                <a:latin typeface="Times New Roman" pitchFamily="18" charset="0"/>
              </a:rPr>
              <a:t>kg. Tvorí obal atómového jadra.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Protón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p</a:t>
            </a:r>
            <a:r>
              <a:rPr lang="sk-SK" altLang="sk-SK" sz="2000" dirty="0" smtClean="0">
                <a:latin typeface="Times New Roman" pitchFamily="18" charset="0"/>
              </a:rPr>
              <a:t>, náboj +1,602 . 10</a:t>
            </a:r>
            <a:r>
              <a:rPr lang="sk-SK" altLang="sk-SK" sz="2000" baseline="30000" dirty="0" smtClean="0">
                <a:latin typeface="Times New Roman" pitchFamily="18" charset="0"/>
              </a:rPr>
              <a:t>-19 </a:t>
            </a:r>
            <a:r>
              <a:rPr lang="sk-SK" altLang="sk-SK" sz="2000" dirty="0" smtClean="0">
                <a:latin typeface="Times New Roman" pitchFamily="18" charset="0"/>
              </a:rPr>
              <a:t>C,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hmotnosť 1,6752 . 10</a:t>
            </a:r>
            <a:r>
              <a:rPr lang="sk-SK" altLang="sk-SK" sz="2000" baseline="30000" dirty="0" smtClean="0">
                <a:latin typeface="Times New Roman" pitchFamily="18" charset="0"/>
              </a:rPr>
              <a:t>-27 </a:t>
            </a:r>
            <a:r>
              <a:rPr lang="sk-SK" altLang="sk-SK" sz="2000" dirty="0" smtClean="0">
                <a:latin typeface="Times New Roman" pitchFamily="18" charset="0"/>
              </a:rPr>
              <a:t>kg.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Neutrón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</a:t>
            </a:r>
            <a:r>
              <a:rPr lang="sk-SK" altLang="sk-SK" sz="2000" dirty="0" smtClean="0">
                <a:latin typeface="Times New Roman" pitchFamily="18" charset="0"/>
              </a:rPr>
              <a:t> bez náboja,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hmotnosť 1,67482 . 10</a:t>
            </a:r>
            <a:r>
              <a:rPr lang="sk-SK" altLang="sk-SK" sz="2000" baseline="30000" dirty="0" smtClean="0">
                <a:latin typeface="Times New Roman" pitchFamily="18" charset="0"/>
              </a:rPr>
              <a:t>-27 </a:t>
            </a:r>
            <a:r>
              <a:rPr lang="sk-SK" altLang="sk-SK" sz="2000" dirty="0" smtClean="0">
                <a:latin typeface="Times New Roman" pitchFamily="18" charset="0"/>
              </a:rPr>
              <a:t>kg.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1187624" y="198884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Pravá zložená zátvorka 14"/>
          <p:cNvSpPr/>
          <p:nvPr/>
        </p:nvSpPr>
        <p:spPr>
          <a:xfrm>
            <a:off x="4211960" y="4293096"/>
            <a:ext cx="576064" cy="1440160"/>
          </a:xfrm>
          <a:prstGeom prst="rightBrace">
            <a:avLst/>
          </a:prstGeom>
          <a:ln>
            <a:solidFill>
              <a:srgbClr val="00CC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076056" y="4725144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Atómové jadro</a:t>
            </a:r>
            <a:endParaRPr lang="sk-SK" altLang="sk-SK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 atómu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004048" y="2132856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Atóm je elektricky neutrálny!</a:t>
            </a:r>
            <a:endParaRPr lang="sk-SK" altLang="sk-SK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278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3528" y="5610726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https://www.youtube.com/watch?v=dNvdrpEmS48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23528" y="530120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https://www.youtube.com/watch?v=EMDrb2LqL7E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 atómu vodíka a železa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652120" y="4725144"/>
            <a:ext cx="280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atóm železa (</a:t>
            </a:r>
            <a:r>
              <a:rPr lang="sk-SK" altLang="sk-SK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Fe</a:t>
            </a:r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83568" y="4777988"/>
            <a:ext cx="280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atóm vodíka (H)</a:t>
            </a:r>
            <a:endParaRPr lang="sk-SK" altLang="sk-SK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028" name="Picture 4" descr="Výsledok vyhľadávania obrázkov pre dopyt atom of hydr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801888" cy="2801888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atom of i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19599"/>
            <a:ext cx="3312368" cy="321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molekula?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najmenšia častica látky, ktorá má všetky chemické vlastnosti tejto látky a môže existovať samostatne.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systém atómových jadier a elektrónov vo vzájomnej interakcii.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Na rozdiel od atómov sa molekula skladá z istého počtu rovnakých alebo rozdielnych atómov, viazaných v určitom poradí chemickými väzbami.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5602" name="Picture 2" descr="http://images.fineartamerica.com/images-medium-large/nitrogen-molecule-dr-tim-ev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956" y="3573216"/>
            <a:ext cx="2268908" cy="1800000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512" y="5549170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dusík N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2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(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dvojatomárna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molekula)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glukóza C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6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H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12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6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(makromolekuly)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91400"/>
            <a:ext cx="3312368" cy="22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ión?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78140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elektricky nabitá častica, ktorá vznikla z elektricky neutrálneho atómu alebo molekuly pridaním resp. </a:t>
            </a:r>
            <a:r>
              <a:rPr lang="sk-SK" altLang="sk-SK" sz="2000" dirty="0" err="1" smtClean="0">
                <a:latin typeface="Times New Roman" pitchFamily="18" charset="0"/>
              </a:rPr>
              <a:t>ubraním</a:t>
            </a:r>
            <a:r>
              <a:rPr lang="sk-SK" altLang="sk-SK" sz="2000" dirty="0" smtClean="0">
                <a:latin typeface="Times New Roman" pitchFamily="18" charset="0"/>
              </a:rPr>
              <a:t> elektrónov pri ponechaní pôvodného počtu protónov.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katión,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anión.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1331640" y="2636912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6632" name="Picture 8" descr="http://www.chem.wisc.edu/deptfiles/genchem/sstutorial/Text6/Tx62/binary/CationAnion.gif"/>
          <p:cNvPicPr>
            <a:picLocks noChangeAspect="1" noChangeArrowheads="1"/>
          </p:cNvPicPr>
          <p:nvPr/>
        </p:nvPicPr>
        <p:blipFill>
          <a:blip r:embed="rId2" cstate="print"/>
          <a:srcRect b="76975"/>
          <a:stretch>
            <a:fillRect/>
          </a:stretch>
        </p:blipFill>
        <p:spPr bwMode="auto">
          <a:xfrm>
            <a:off x="5004048" y="2996952"/>
            <a:ext cx="3228975" cy="432048"/>
          </a:xfrm>
          <a:prstGeom prst="rect">
            <a:avLst/>
          </a:prstGeom>
          <a:noFill/>
        </p:spPr>
      </p:pic>
      <p:sp>
        <p:nvSpPr>
          <p:cNvPr id="17" name="Plus 16"/>
          <p:cNvSpPr/>
          <p:nvPr/>
        </p:nvSpPr>
        <p:spPr>
          <a:xfrm>
            <a:off x="2195736" y="3573016"/>
            <a:ext cx="504056" cy="576064"/>
          </a:xfrm>
          <a:prstGeom prst="mathPlus">
            <a:avLst/>
          </a:prstGeom>
          <a:solidFill>
            <a:srgbClr val="3A2ED2"/>
          </a:solidFill>
          <a:ln>
            <a:solidFill>
              <a:srgbClr val="3A2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Mínus 17"/>
          <p:cNvSpPr/>
          <p:nvPr/>
        </p:nvSpPr>
        <p:spPr>
          <a:xfrm>
            <a:off x="2123728" y="4869160"/>
            <a:ext cx="648072" cy="43204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148064" y="5517232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kuchynská soľ (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NaCl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6634" name="Picture 10" descr="http://images.wisegeek.com/spilled-salt-bottle-on-table.jpg"/>
          <p:cNvPicPr>
            <a:picLocks noChangeAspect="1" noChangeArrowheads="1"/>
          </p:cNvPicPr>
          <p:nvPr/>
        </p:nvPicPr>
        <p:blipFill>
          <a:blip r:embed="rId3" cstate="print"/>
          <a:srcRect b="11990"/>
          <a:stretch>
            <a:fillRect/>
          </a:stretch>
        </p:blipFill>
        <p:spPr bwMode="auto">
          <a:xfrm>
            <a:off x="5444434" y="3717032"/>
            <a:ext cx="229591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22289</TotalTime>
  <Words>1576</Words>
  <Application>Microsoft Office PowerPoint</Application>
  <PresentationFormat>Prezentácia na obrazovke (4:3)</PresentationFormat>
  <Paragraphs>664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639</cp:revision>
  <dcterms:created xsi:type="dcterms:W3CDTF">2005-04-07T08:10:10Z</dcterms:created>
  <dcterms:modified xsi:type="dcterms:W3CDTF">2020-10-19T13:59:14Z</dcterms:modified>
</cp:coreProperties>
</file>