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6" r:id="rId2"/>
    <p:sldId id="313" r:id="rId3"/>
    <p:sldId id="312" r:id="rId4"/>
    <p:sldId id="348" r:id="rId5"/>
    <p:sldId id="314" r:id="rId6"/>
    <p:sldId id="336" r:id="rId7"/>
    <p:sldId id="337" r:id="rId8"/>
    <p:sldId id="338" r:id="rId9"/>
    <p:sldId id="339" r:id="rId10"/>
    <p:sldId id="340" r:id="rId11"/>
    <p:sldId id="341" r:id="rId12"/>
    <p:sldId id="342" r:id="rId13"/>
    <p:sldId id="347" r:id="rId14"/>
    <p:sldId id="364" r:id="rId15"/>
    <p:sldId id="326" r:id="rId16"/>
    <p:sldId id="350" r:id="rId17"/>
    <p:sldId id="327" r:id="rId18"/>
    <p:sldId id="351" r:id="rId19"/>
    <p:sldId id="328" r:id="rId20"/>
    <p:sldId id="352" r:id="rId21"/>
    <p:sldId id="331" r:id="rId22"/>
    <p:sldId id="353" r:id="rId23"/>
    <p:sldId id="332" r:id="rId24"/>
    <p:sldId id="354" r:id="rId25"/>
    <p:sldId id="329" r:id="rId26"/>
    <p:sldId id="355" r:id="rId27"/>
    <p:sldId id="330" r:id="rId28"/>
    <p:sldId id="343" r:id="rId29"/>
    <p:sldId id="361" r:id="rId30"/>
    <p:sldId id="362" r:id="rId31"/>
    <p:sldId id="360" r:id="rId32"/>
    <p:sldId id="363" r:id="rId33"/>
    <p:sldId id="346" r:id="rId34"/>
    <p:sldId id="366" r:id="rId35"/>
    <p:sldId id="367" r:id="rId36"/>
    <p:sldId id="368" r:id="rId37"/>
    <p:sldId id="369" r:id="rId38"/>
    <p:sldId id="370" r:id="rId39"/>
    <p:sldId id="371" r:id="rId40"/>
    <p:sldId id="372" r:id="rId41"/>
    <p:sldId id="373" r:id="rId42"/>
    <p:sldId id="376" r:id="rId43"/>
    <p:sldId id="374" r:id="rId44"/>
    <p:sldId id="356" r:id="rId45"/>
    <p:sldId id="357" r:id="rId46"/>
    <p:sldId id="359" r:id="rId47"/>
    <p:sldId id="333" r:id="rId48"/>
    <p:sldId id="335" r:id="rId49"/>
    <p:sldId id="365" r:id="rId50"/>
    <p:sldId id="375" r:id="rId51"/>
    <p:sldId id="316" r:id="rId52"/>
    <p:sldId id="317" r:id="rId53"/>
    <p:sldId id="349" r:id="rId54"/>
  </p:sldIdLst>
  <p:sldSz cx="9144000" cy="6858000" type="screen4x3"/>
  <p:notesSz cx="6858000" cy="9945688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3A2ED2"/>
    <a:srgbClr val="008000"/>
    <a:srgbClr val="FFFFCC"/>
    <a:srgbClr val="00FF00"/>
    <a:srgbClr val="FFFFFF"/>
    <a:srgbClr val="E80616"/>
    <a:srgbClr val="3366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1" autoAdjust="0"/>
    <p:restoredTop sz="94709" autoAdjust="0"/>
  </p:normalViewPr>
  <p:slideViewPr>
    <p:cSldViewPr>
      <p:cViewPr varScale="1">
        <p:scale>
          <a:sx n="68" d="100"/>
          <a:sy n="68" d="100"/>
        </p:scale>
        <p:origin x="-1380" y="-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D301346-AEA0-49D2-956A-D181BB5D5748}" type="datetimeFigureOut">
              <a:rPr lang="sk-SK"/>
              <a:pPr>
                <a:defRPr/>
              </a:pPr>
              <a:t>16. 11. 2020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k-SK" noProof="0" smtClean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noProof="0" smtClean="0"/>
              <a:t>Kliknite sem a upravte štýly predlohy textu.</a:t>
            </a:r>
          </a:p>
          <a:p>
            <a:pPr lvl="1"/>
            <a:r>
              <a:rPr lang="sk-SK" noProof="0" smtClean="0"/>
              <a:t>Druhá úroveň</a:t>
            </a:r>
          </a:p>
          <a:p>
            <a:pPr lvl="2"/>
            <a:r>
              <a:rPr lang="sk-SK" noProof="0" smtClean="0"/>
              <a:t>Tretia úroveň</a:t>
            </a:r>
          </a:p>
          <a:p>
            <a:pPr lvl="3"/>
            <a:r>
              <a:rPr lang="sk-SK" noProof="0" smtClean="0"/>
              <a:t>Štvrtá úroveň</a:t>
            </a:r>
          </a:p>
          <a:p>
            <a:pPr lvl="4"/>
            <a:r>
              <a:rPr lang="sk-SK" noProof="0" smtClean="0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FF7D5D3-2993-4A8E-8EED-DE8ABF0A003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8081394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2E37F-5228-411A-BC19-5703D9E0DA7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1DD1A-1CCD-4598-BA0A-DAB446DF9AC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6E8E5-673C-4834-BE8F-778C01FF28B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1A526-90AF-48FF-8CE1-F4A6E1599A0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CB973-BADF-4EA1-89A1-3207A18F85E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264C3-4CDD-49A2-9400-BFFFC3F7CDA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84C73-2DD3-4C15-BA72-DD78BE773D9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84E8A-6898-4633-970D-B758B052BE6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3FDD9-08B4-4B84-BB17-8C9C3615157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5A10F-615A-483C-B82B-01DF2FF7783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B521B-A871-4963-830D-E3380E1ED08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575D1">
            <a:alpha val="2588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Klepnutím lze upravit styly předlohy textu.</a:t>
            </a:r>
          </a:p>
          <a:p>
            <a:pPr lvl="1"/>
            <a:r>
              <a:rPr lang="sk-SK" altLang="sk-SK" smtClean="0"/>
              <a:t>Druhá úroveň</a:t>
            </a:r>
          </a:p>
          <a:p>
            <a:pPr lvl="2"/>
            <a:r>
              <a:rPr lang="sk-SK" altLang="sk-SK" smtClean="0"/>
              <a:t>Třetí úroveň</a:t>
            </a:r>
          </a:p>
          <a:p>
            <a:pPr lvl="3"/>
            <a:r>
              <a:rPr lang="sk-SK" altLang="sk-SK" smtClean="0"/>
              <a:t>Čtvrtá úroveň</a:t>
            </a:r>
          </a:p>
          <a:p>
            <a:pPr lvl="4"/>
            <a:r>
              <a:rPr lang="sk-SK" altLang="sk-SK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C020BC2-616C-4DB1-94EC-8EAED6001E0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chem.wisc.edu/~danny/interactive/Index.html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s://www.youtube.com/watch?v=NYVSI83KiKU" TargetMode="Externa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watch?v=enVpDwFCl68" TargetMode="External"/><Relationship Id="rId4" Type="http://schemas.openxmlformats.org/officeDocument/2006/relationships/hyperlink" Target="https://www.youtube.com/watch?v=77meU3ull28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ribd.com/doc/46201870/1/%C5%A0TRUKTURA-A-VLASTNOSTI-TECHNICK%C3%9DCH-MATERIALOV" TargetMode="External"/><Relationship Id="rId2" Type="http://schemas.openxmlformats.org/officeDocument/2006/relationships/hyperlink" Target="http://www.person.vsb.cz/archivcd/FMMI/ETMAT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JS9ysbgr0BE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s://www.scribd.com/doc/46201870/1/%C5%A0TRUKTURA-A-VLASTNOSTI-TECHNICK%C3%9DCH-MATERIALOV" TargetMode="Externa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itpoms.ac.uk/tlplib/miller_indices/printall.php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chem.qmul.ac.uk/surfaces/scc/scat1_1b.htm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person.vsb.cz/archivcd/FMMI/ETMAT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person.vsb.cz/archivcd/FMMI/ETMAT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person.vsb.cz/archivcd/FMMI/ETMAT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person.vsb.cz/archivcd/FMMI/ETMAT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person.vsb.cz/archivcd/FMMI/ETMAT" TargetMode="External"/><Relationship Id="rId4" Type="http://schemas.openxmlformats.org/officeDocument/2006/relationships/image" Target="../media/image5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person.vsb.cz/archivcd/FMMI/ETMAT" TargetMode="External"/><Relationship Id="rId4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person.vsb.cz/archivcd/FMMI/ETMAT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person.vsb.cz/archivcd/FMMI/ETMAT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person.vsb.cz/archivcd/FMMI/ETMAT" TargetMode="External"/><Relationship Id="rId4" Type="http://schemas.openxmlformats.org/officeDocument/2006/relationships/image" Target="../media/image5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person.vsb.cz/archivcd/FMMI/ETMAT" TargetMode="External"/><Relationship Id="rId4" Type="http://schemas.openxmlformats.org/officeDocument/2006/relationships/image" Target="../media/image62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eralman.com/mineralmanPHOTOGALLERY.html" TargetMode="External"/><Relationship Id="rId2" Type="http://schemas.openxmlformats.org/officeDocument/2006/relationships/hyperlink" Target="http://www.irocks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scribd.com/doc/46201870/1/%C5%A0TRUKTURA-A-VLASTNOSTI-TECHNICK%C3%9DCH-MATERIALOV" TargetMode="External"/><Relationship Id="rId5" Type="http://schemas.openxmlformats.org/officeDocument/2006/relationships/hyperlink" Target="http://www.doitpoms.ac.uk/tlplib/miller_indices/printall.php" TargetMode="External"/><Relationship Id="rId4" Type="http://schemas.openxmlformats.org/officeDocument/2006/relationships/hyperlink" Target="http://mineralogie.sci.muni.cz/kap_1_4_mrizka/kap_1_4_mrizka.htm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 smtClean="0">
              <a:solidFill>
                <a:schemeClr val="bg1"/>
              </a:solidFill>
            </a:endParaRPr>
          </a:p>
          <a:p>
            <a:pPr algn="ctr"/>
            <a:endParaRPr lang="sk-SK" altLang="sk-SK" sz="100" b="1" dirty="0" smtClean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2053" name="Text Box 10"/>
          <p:cNvSpPr txBox="1">
            <a:spLocks noChangeArrowheads="1"/>
          </p:cNvSpPr>
          <p:nvPr/>
        </p:nvSpPr>
        <p:spPr bwMode="auto">
          <a:xfrm>
            <a:off x="0" y="-27384"/>
            <a:ext cx="9144000" cy="1500188"/>
          </a:xfrm>
          <a:prstGeom prst="rect">
            <a:avLst/>
          </a:prstGeom>
          <a:solidFill>
            <a:srgbClr val="00B050">
              <a:alpha val="8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 smtClean="0">
              <a:solidFill>
                <a:srgbClr val="FFFFFF"/>
              </a:solidFill>
            </a:endParaRPr>
          </a:p>
          <a:p>
            <a:pPr algn="ctr"/>
            <a:endParaRPr lang="sk-SK" altLang="sk-SK" sz="500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Nerastné suroviny 5</a:t>
            </a:r>
          </a:p>
          <a:p>
            <a:pPr algn="ctr"/>
            <a:endParaRPr lang="sk-SK" altLang="sk-SK" sz="14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Základy kryštalografie, štruktúra materiálov</a:t>
            </a:r>
            <a:endParaRPr lang="sk-SK" altLang="sk-SK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k-SK" altLang="sk-SK" sz="2100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k-SK" altLang="sk-SK" sz="2100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k-SK" altLang="sk-SK" sz="900" dirty="0" smtClean="0">
              <a:solidFill>
                <a:srgbClr val="FFFFFF"/>
              </a:solidFill>
              <a:latin typeface="Courier New" pitchFamily="49" charset="0"/>
            </a:endParaRPr>
          </a:p>
          <a:p>
            <a:pPr algn="ctr"/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Elementárna bunka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3078" name="Text Box 11"/>
          <p:cNvSpPr txBox="1">
            <a:spLocks noChangeArrowheads="1"/>
          </p:cNvSpPr>
          <p:nvPr/>
        </p:nvSpPr>
        <p:spPr bwMode="auto">
          <a:xfrm>
            <a:off x="214313" y="548680"/>
            <a:ext cx="8606159" cy="840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§"/>
            </a:pPr>
            <a:endParaRPr lang="sk-SK" altLang="sk-SK" sz="2000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je určená 6 parametrami.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solidFill>
                <a:srgbClr val="00CC00"/>
              </a:solidFill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solidFill>
                <a:srgbClr val="00CC00"/>
              </a:solidFill>
              <a:latin typeface="Times New Roman" pitchFamily="18" charset="0"/>
            </a:endParaRPr>
          </a:p>
          <a:p>
            <a:pPr algn="just"/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Bunka mriežky je určená veľkosťou mriežkových vektorov umiestnených do hrán </a:t>
            </a:r>
            <a:r>
              <a:rPr lang="sk-SK" altLang="sk-SK" sz="2000" dirty="0" err="1" smtClean="0">
                <a:solidFill>
                  <a:srgbClr val="00CC00"/>
                </a:solidFill>
                <a:latin typeface="Times New Roman" pitchFamily="18" charset="0"/>
              </a:rPr>
              <a:t>rovnobežnostenu</a:t>
            </a:r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 a troma uhlami, ktoré tieto vektory zvierajú. Hodnoty a, b, c, </a:t>
            </a:r>
            <a:r>
              <a:rPr lang="sk-SK" altLang="sk-SK" sz="2000" dirty="0" smtClean="0">
                <a:solidFill>
                  <a:srgbClr val="00CC00"/>
                </a:solidFill>
                <a:latin typeface="Symbol" pitchFamily="18" charset="2"/>
              </a:rPr>
              <a:t>a</a:t>
            </a:r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, </a:t>
            </a:r>
            <a:r>
              <a:rPr lang="sk-SK" altLang="sk-SK" sz="2000" dirty="0" smtClean="0">
                <a:solidFill>
                  <a:srgbClr val="00CC00"/>
                </a:solidFill>
                <a:latin typeface="Symbol" pitchFamily="18" charset="2"/>
              </a:rPr>
              <a:t>b</a:t>
            </a:r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, </a:t>
            </a:r>
            <a:r>
              <a:rPr lang="sk-SK" altLang="sk-SK" sz="2000" dirty="0" smtClean="0">
                <a:solidFill>
                  <a:srgbClr val="00CC00"/>
                </a:solidFill>
                <a:latin typeface="Symbol" pitchFamily="18" charset="2"/>
              </a:rPr>
              <a:t>g</a:t>
            </a:r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 sa označujú ako parametre bunky. Sú usporiadané podľa pravotočivej vektorovej sústavy, 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268760"/>
            <a:ext cx="5184576" cy="3110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 descr="parametry prostorové buňk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836712"/>
            <a:ext cx="2376264" cy="2207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Základné kryštalografické sústavy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14313" y="703724"/>
            <a:ext cx="8606159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§"/>
            </a:pPr>
            <a:endParaRPr lang="sk-SK" altLang="sk-SK" sz="2000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rozborom symetrie trojrozmerných priestorových mriežok je ich možné rozčleniť </a:t>
            </a:r>
          </a:p>
          <a:p>
            <a:pPr algn="just"/>
            <a:r>
              <a:rPr lang="sk-SK" altLang="sk-SK" sz="2000" dirty="0" smtClean="0">
                <a:latin typeface="Times New Roman" pitchFamily="18" charset="0"/>
              </a:rPr>
              <a:t>   na 14 možných typov – tzv. </a:t>
            </a:r>
            <a:r>
              <a:rPr lang="sk-SK" altLang="sk-SK" sz="2000" b="1" dirty="0" err="1" smtClean="0">
                <a:solidFill>
                  <a:srgbClr val="00CC00"/>
                </a:solidFill>
                <a:latin typeface="Times New Roman" pitchFamily="18" charset="0"/>
              </a:rPr>
              <a:t>Bravais</a:t>
            </a:r>
            <a:r>
              <a:rPr lang="sk-SK" altLang="sk-SK" sz="2000" b="1" dirty="0" smtClean="0">
                <a:solidFill>
                  <a:srgbClr val="00CC00"/>
                </a:solidFill>
                <a:latin typeface="Times New Roman" pitchFamily="18" charset="0"/>
              </a:rPr>
              <a:t> </a:t>
            </a:r>
            <a:r>
              <a:rPr lang="sk-SK" altLang="sk-SK" sz="2000" b="1" dirty="0" smtClean="0">
                <a:latin typeface="Times New Roman" pitchFamily="18" charset="0"/>
              </a:rPr>
              <a:t>-</a:t>
            </a:r>
            <a:r>
              <a:rPr lang="sk-SK" altLang="sk-SK" sz="2000" b="1" dirty="0" smtClean="0">
                <a:solidFill>
                  <a:srgbClr val="00CC00"/>
                </a:solidFill>
                <a:latin typeface="Times New Roman" pitchFamily="18" charset="0"/>
              </a:rPr>
              <a:t> </a:t>
            </a:r>
            <a:r>
              <a:rPr lang="sk-SK" altLang="sk-SK" sz="2000" dirty="0" err="1" smtClean="0">
                <a:latin typeface="Times New Roman" pitchFamily="18" charset="0"/>
              </a:rPr>
              <a:t>ových</a:t>
            </a:r>
            <a:r>
              <a:rPr lang="sk-SK" altLang="sk-SK" sz="2000" dirty="0" smtClean="0">
                <a:latin typeface="Times New Roman" pitchFamily="18" charset="0"/>
              </a:rPr>
              <a:t> mriežok.</a:t>
            </a: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14 </a:t>
            </a:r>
            <a:r>
              <a:rPr lang="sk-SK" altLang="sk-SK" sz="2000" b="1" dirty="0" err="1" smtClean="0">
                <a:solidFill>
                  <a:srgbClr val="00CC00"/>
                </a:solidFill>
                <a:latin typeface="Times New Roman" pitchFamily="18" charset="0"/>
              </a:rPr>
              <a:t>Bravais</a:t>
            </a:r>
            <a:r>
              <a:rPr lang="sk-SK" altLang="sk-SK" sz="2000" b="1" dirty="0" smtClean="0">
                <a:solidFill>
                  <a:srgbClr val="00CC00"/>
                </a:solidFill>
                <a:latin typeface="Times New Roman" pitchFamily="18" charset="0"/>
              </a:rPr>
              <a:t> </a:t>
            </a:r>
            <a:r>
              <a:rPr lang="sk-SK" altLang="sk-SK" sz="2000" dirty="0" smtClean="0">
                <a:latin typeface="Times New Roman" pitchFamily="18" charset="0"/>
              </a:rPr>
              <a:t>- </a:t>
            </a:r>
            <a:r>
              <a:rPr lang="sk-SK" altLang="sk-SK" sz="2000" dirty="0" err="1" smtClean="0">
                <a:latin typeface="Times New Roman" pitchFamily="18" charset="0"/>
              </a:rPr>
              <a:t>ových</a:t>
            </a:r>
            <a:r>
              <a:rPr lang="sk-SK" altLang="sk-SK" sz="2000" dirty="0" smtClean="0">
                <a:latin typeface="Times New Roman" pitchFamily="18" charset="0"/>
              </a:rPr>
              <a:t> mriežok je možné rozdeliť do 7 kryštalografických sústav.</a:t>
            </a: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44824"/>
            <a:ext cx="8460432" cy="3039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Základné kryštalografické sústavy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36712"/>
            <a:ext cx="8454247" cy="5032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Základné kryštalografické sústavy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21304"/>
            <a:ext cx="3658447" cy="55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9496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Základné kryštalografické sústavy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323528" y="5466710"/>
            <a:ext cx="52565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http://www.chem.wisc.edu/~danny/interactive/Index.html</a:t>
            </a:r>
            <a:endParaRPr lang="sk-SK" altLang="sk-SK" sz="1600" b="1" dirty="0">
              <a:solidFill>
                <a:srgbClr val="00B05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table of conten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836712"/>
            <a:ext cx="3312368" cy="4464496"/>
          </a:xfrm>
          <a:prstGeom prst="rect">
            <a:avLst/>
          </a:prstGeom>
          <a:noFill/>
        </p:spPr>
      </p:pic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67544" y="2636912"/>
            <a:ext cx="17281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Interaktívna pomôcka</a:t>
            </a:r>
            <a:endParaRPr lang="sk-SK" altLang="sk-SK" sz="2000" dirty="0">
              <a:solidFill>
                <a:srgbClr val="00CC00"/>
              </a:solidFill>
              <a:latin typeface="Times New Roman" pitchFamily="18" charset="0"/>
            </a:endParaRPr>
          </a:p>
        </p:txBody>
      </p:sp>
      <p:sp>
        <p:nvSpPr>
          <p:cNvPr id="13" name="Šípka dolu 12"/>
          <p:cNvSpPr/>
          <p:nvPr/>
        </p:nvSpPr>
        <p:spPr>
          <a:xfrm>
            <a:off x="1115616" y="4149080"/>
            <a:ext cx="500062" cy="714375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19496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Kubická sústava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 b="79218"/>
          <a:stretch>
            <a:fillRect/>
          </a:stretch>
        </p:blipFill>
        <p:spPr bwMode="auto">
          <a:xfrm>
            <a:off x="683568" y="764704"/>
            <a:ext cx="7788024" cy="2452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459063"/>
            <a:ext cx="28575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3501008"/>
            <a:ext cx="174307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899592" y="5549170"/>
            <a:ext cx="21602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  napr. pyrit (FeS</a:t>
            </a:r>
            <a:r>
              <a:rPr lang="sk-SK" altLang="sk-SK" sz="2000" baseline="-25000" dirty="0" smtClean="0">
                <a:solidFill>
                  <a:srgbClr val="00CC00"/>
                </a:solidFill>
                <a:latin typeface="Times New Roman" pitchFamily="18" charset="0"/>
              </a:rPr>
              <a:t>2</a:t>
            </a:r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)</a:t>
            </a:r>
            <a:endParaRPr lang="sk-SK" altLang="sk-SK" sz="2000" baseline="-25000" dirty="0">
              <a:solidFill>
                <a:srgbClr val="00CC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Kubická sústava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pic>
        <p:nvPicPr>
          <p:cNvPr id="18436" name="Picture 4" descr="Bravaisova primitivní kubická buň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8213837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Tetragonálna</a:t>
            </a:r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sústava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 b="91458"/>
          <a:stretch>
            <a:fillRect/>
          </a:stretch>
        </p:blipFill>
        <p:spPr bwMode="auto">
          <a:xfrm>
            <a:off x="683568" y="764704"/>
            <a:ext cx="778802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t="20134" b="65833"/>
          <a:stretch>
            <a:fillRect/>
          </a:stretch>
        </p:blipFill>
        <p:spPr bwMode="auto">
          <a:xfrm>
            <a:off x="683568" y="1772816"/>
            <a:ext cx="778802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528020"/>
            <a:ext cx="1835797" cy="2493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3573016"/>
            <a:ext cx="1476905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0" y="5549170"/>
            <a:ext cx="42119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  napr. </a:t>
            </a:r>
            <a:r>
              <a:rPr lang="sk-SK" altLang="sk-SK" sz="2000" dirty="0" err="1" smtClean="0">
                <a:solidFill>
                  <a:srgbClr val="00CC00"/>
                </a:solidFill>
                <a:latin typeface="Times New Roman" pitchFamily="18" charset="0"/>
              </a:rPr>
              <a:t>idokras</a:t>
            </a:r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 (komplexný kremičitan)</a:t>
            </a:r>
            <a:endParaRPr lang="sk-SK" altLang="sk-SK" sz="2000" dirty="0">
              <a:solidFill>
                <a:srgbClr val="00CC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Tetragonálna</a:t>
            </a:r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sústava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pic>
        <p:nvPicPr>
          <p:cNvPr id="46082" name="Picture 2" descr="Bravaisova primitivní tetragonální buň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6419" y="1484784"/>
            <a:ext cx="7499997" cy="36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Rombická</a:t>
            </a:r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sústava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 b="91458"/>
          <a:stretch>
            <a:fillRect/>
          </a:stretch>
        </p:blipFill>
        <p:spPr bwMode="auto">
          <a:xfrm>
            <a:off x="683568" y="764704"/>
            <a:ext cx="778802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t="34167" b="52411"/>
          <a:stretch>
            <a:fillRect/>
          </a:stretch>
        </p:blipFill>
        <p:spPr bwMode="auto">
          <a:xfrm>
            <a:off x="683568" y="1772816"/>
            <a:ext cx="778802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452961"/>
            <a:ext cx="1752985" cy="2568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3501008"/>
            <a:ext cx="603534" cy="1951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755576" y="5549170"/>
            <a:ext cx="25922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  napr. baryt (BaSO</a:t>
            </a:r>
            <a:r>
              <a:rPr lang="sk-SK" altLang="sk-SK" sz="2000" baseline="-25000" dirty="0" smtClean="0">
                <a:solidFill>
                  <a:srgbClr val="00CC00"/>
                </a:solidFill>
                <a:latin typeface="Times New Roman" pitchFamily="18" charset="0"/>
              </a:rPr>
              <a:t>4</a:t>
            </a:r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)</a:t>
            </a:r>
            <a:endParaRPr lang="sk-SK" altLang="sk-SK" sz="2000" dirty="0">
              <a:solidFill>
                <a:srgbClr val="00CC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Čo je to kryštál a kryštalická látka?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3078" name="Text Box 11"/>
          <p:cNvSpPr txBox="1">
            <a:spLocks noChangeArrowheads="1"/>
          </p:cNvSpPr>
          <p:nvPr/>
        </p:nvSpPr>
        <p:spPr bwMode="auto">
          <a:xfrm>
            <a:off x="214313" y="703724"/>
            <a:ext cx="8606159" cy="10833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§"/>
            </a:pPr>
            <a:endParaRPr lang="sk-SK" altLang="sk-SK" sz="2000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 kryštál - fyzikálne a chemicky rovnorodé pevné teleso s pravidelnou (trojrozmernou) štruktúrou atómov, molekúl a iónov,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 kryštalická látka  - môže sa skladať aj z viacerých kryštálov.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  </a:t>
            </a: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pic>
        <p:nvPicPr>
          <p:cNvPr id="17410" name="Picture 2" descr="http://vignette4.wikia.nocookie.net/finalfantasy/images/9/9b/Crystal1.jpg/revision/latest?cb=20100723091514&amp;path-prefix=vi"/>
          <p:cNvPicPr>
            <a:picLocks noChangeAspect="1" noChangeArrowheads="1"/>
          </p:cNvPicPr>
          <p:nvPr/>
        </p:nvPicPr>
        <p:blipFill>
          <a:blip r:embed="rId2" cstate="print"/>
          <a:srcRect l="9547" r="7714"/>
          <a:stretch>
            <a:fillRect/>
          </a:stretch>
        </p:blipFill>
        <p:spPr bwMode="auto">
          <a:xfrm rot="5400000">
            <a:off x="3003670" y="892874"/>
            <a:ext cx="1872208" cy="3776108"/>
          </a:xfrm>
          <a:prstGeom prst="rect">
            <a:avLst/>
          </a:prstGeom>
          <a:noFill/>
        </p:spPr>
      </p:pic>
      <p:pic>
        <p:nvPicPr>
          <p:cNvPr id="17412" name="Picture 4" descr="https://www.tedpella.com/vacuum_html/46-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2632" y="4435331"/>
            <a:ext cx="2273424" cy="14419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Rombická</a:t>
            </a:r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sústava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pic>
        <p:nvPicPr>
          <p:cNvPr id="48130" name="Picture 2" descr="Bravaisova rombická P-mříž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435" y="1485184"/>
            <a:ext cx="7999997" cy="36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Monoklinická</a:t>
            </a:r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sústava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 b="91458"/>
          <a:stretch>
            <a:fillRect/>
          </a:stretch>
        </p:blipFill>
        <p:spPr bwMode="auto">
          <a:xfrm>
            <a:off x="683568" y="764704"/>
            <a:ext cx="778802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529388"/>
            <a:ext cx="2016224" cy="1965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79512" y="5549170"/>
            <a:ext cx="38164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  napr. </a:t>
            </a:r>
            <a:r>
              <a:rPr lang="sk-SK" altLang="sk-SK" sz="2000" dirty="0" err="1" smtClean="0">
                <a:solidFill>
                  <a:srgbClr val="00CC00"/>
                </a:solidFill>
                <a:latin typeface="Times New Roman" pitchFamily="18" charset="0"/>
              </a:rPr>
              <a:t>sádrovec</a:t>
            </a:r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 (CaSO</a:t>
            </a:r>
            <a:r>
              <a:rPr lang="sk-SK" altLang="sk-SK" sz="2000" baseline="-25000" dirty="0" smtClean="0">
                <a:solidFill>
                  <a:srgbClr val="00CC00"/>
                </a:solidFill>
                <a:latin typeface="Times New Roman" pitchFamily="18" charset="0"/>
              </a:rPr>
              <a:t>4</a:t>
            </a:r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 . 2H</a:t>
            </a:r>
            <a:r>
              <a:rPr lang="sk-SK" altLang="sk-SK" sz="2000" baseline="-25000" dirty="0" smtClean="0">
                <a:solidFill>
                  <a:srgbClr val="00CC00"/>
                </a:solidFill>
                <a:latin typeface="Times New Roman" pitchFamily="18" charset="0"/>
              </a:rPr>
              <a:t>2</a:t>
            </a:r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O)</a:t>
            </a:r>
            <a:endParaRPr lang="sk-SK" altLang="sk-SK" sz="2000" dirty="0">
              <a:solidFill>
                <a:srgbClr val="00CC00"/>
              </a:solidFill>
              <a:latin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2427" y="1726359"/>
            <a:ext cx="7832728" cy="17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https://upload.wikimedia.org/wikipedia/commons/thumb/f/f4/Monoclinic.svg/2000px-Monoclinic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3637320"/>
            <a:ext cx="1296144" cy="2023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Monoklinická</a:t>
            </a:r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sústava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pic>
        <p:nvPicPr>
          <p:cNvPr id="49154" name="Picture 2" descr="Bravaisova primitivní monoklinická prostorová mříž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1686" y="764704"/>
            <a:ext cx="2436458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Triklinická</a:t>
            </a:r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sústava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 b="91458"/>
          <a:stretch>
            <a:fillRect/>
          </a:stretch>
        </p:blipFill>
        <p:spPr bwMode="auto">
          <a:xfrm>
            <a:off x="683568" y="764704"/>
            <a:ext cx="778802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t="85415" b="1163"/>
          <a:stretch>
            <a:fillRect/>
          </a:stretch>
        </p:blipFill>
        <p:spPr bwMode="auto">
          <a:xfrm>
            <a:off x="683568" y="1772816"/>
            <a:ext cx="778802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426182"/>
            <a:ext cx="1944216" cy="259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3645024"/>
            <a:ext cx="1475883" cy="1718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79512" y="5549170"/>
            <a:ext cx="41764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  napr. </a:t>
            </a:r>
            <a:r>
              <a:rPr lang="sk-SK" altLang="sk-SK" sz="2000" dirty="0" err="1" smtClean="0">
                <a:solidFill>
                  <a:srgbClr val="00CC00"/>
                </a:solidFill>
                <a:latin typeface="Times New Roman" pitchFamily="18" charset="0"/>
              </a:rPr>
              <a:t>axinit</a:t>
            </a:r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 (komplexný kremičitan)</a:t>
            </a:r>
            <a:endParaRPr lang="sk-SK" altLang="sk-SK" sz="2000" dirty="0">
              <a:solidFill>
                <a:srgbClr val="00CC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Triklinická</a:t>
            </a:r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sústava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pic>
        <p:nvPicPr>
          <p:cNvPr id="50178" name="Picture 2" descr="Bravaisova primitivní triklinická prostorová mříž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12775"/>
            <a:ext cx="6390531" cy="36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Hexagonálna</a:t>
            </a:r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sústava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 b="91458"/>
          <a:stretch>
            <a:fillRect/>
          </a:stretch>
        </p:blipFill>
        <p:spPr bwMode="auto">
          <a:xfrm>
            <a:off x="683568" y="764704"/>
            <a:ext cx="778802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t="46979" b="40209"/>
          <a:stretch>
            <a:fillRect/>
          </a:stretch>
        </p:blipFill>
        <p:spPr bwMode="auto">
          <a:xfrm>
            <a:off x="683568" y="1772816"/>
            <a:ext cx="778802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3" y="3284984"/>
            <a:ext cx="1959606" cy="271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5" y="3501008"/>
            <a:ext cx="1571818" cy="1784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683568" y="5549170"/>
            <a:ext cx="30963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 napr. beryl (</a:t>
            </a:r>
            <a:r>
              <a:rPr lang="sk-SK" sz="20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sk-SK" sz="2000" baseline="-250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sk-SK" sz="20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sk-SK" sz="2000" baseline="-250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k-SK" sz="20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sk-SK" sz="2000" baseline="-250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sk-SK" sz="20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sk-SK" sz="2000" baseline="-250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sk-SK" altLang="sk-SK" sz="2000" dirty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Hexagonálna</a:t>
            </a:r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sústava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pic>
        <p:nvPicPr>
          <p:cNvPr id="51202" name="Picture 2" descr="Bravaisova primitivní hexagonální buň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457" y="1557152"/>
            <a:ext cx="7999999" cy="32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Trigonálna</a:t>
            </a:r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sústava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 b="91458"/>
          <a:stretch>
            <a:fillRect/>
          </a:stretch>
        </p:blipFill>
        <p:spPr bwMode="auto">
          <a:xfrm>
            <a:off x="683568" y="764704"/>
            <a:ext cx="778802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t="59791" b="26787"/>
          <a:stretch>
            <a:fillRect/>
          </a:stretch>
        </p:blipFill>
        <p:spPr bwMode="auto">
          <a:xfrm>
            <a:off x="683568" y="1772816"/>
            <a:ext cx="778802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466950"/>
            <a:ext cx="2592288" cy="2338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3789040"/>
            <a:ext cx="1807935" cy="150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899592" y="5549170"/>
            <a:ext cx="27363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  napr. kalcit (CaCO</a:t>
            </a:r>
            <a:r>
              <a:rPr lang="sk-SK" altLang="sk-SK" sz="2000" baseline="-25000" dirty="0" smtClean="0">
                <a:solidFill>
                  <a:srgbClr val="00CC00"/>
                </a:solidFill>
                <a:latin typeface="Times New Roman" pitchFamily="18" charset="0"/>
              </a:rPr>
              <a:t>3</a:t>
            </a:r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)</a:t>
            </a:r>
            <a:endParaRPr lang="sk-SK" altLang="sk-SK" sz="2000" dirty="0">
              <a:solidFill>
                <a:srgbClr val="00CC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Charakteristiky kryštálovej mriežky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14313" y="548680"/>
            <a:ext cx="7814071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sz="2200" i="1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>
                <a:latin typeface="Times New Roman" pitchFamily="18" charset="0"/>
              </a:rPr>
              <a:t> </a:t>
            </a:r>
            <a:r>
              <a:rPr lang="sk-SK" altLang="sk-SK" sz="2000" dirty="0" smtClean="0">
                <a:latin typeface="Times New Roman" pitchFamily="18" charset="0"/>
              </a:rPr>
              <a:t>Pre popis vlastností priestorových mriežok alebo kryštálových štruktúr je potrebný jednoznačný predpis pre udanie polohy uzlov mriežky (resp. iných bodov, smerov a rovín v kryštáloch). 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>
              <a:latin typeface="Times New Roman" pitchFamily="18" charset="0"/>
            </a:endParaRPr>
          </a:p>
          <a:p>
            <a:pPr algn="just"/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064" y="2850831"/>
            <a:ext cx="7020272" cy="3242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Šípka dolu 7"/>
          <p:cNvSpPr/>
          <p:nvPr/>
        </p:nvSpPr>
        <p:spPr>
          <a:xfrm>
            <a:off x="3491880" y="1994545"/>
            <a:ext cx="500062" cy="714375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Charakteristiky kryštálovej mriežky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14313" y="548680"/>
            <a:ext cx="7814071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sz="2200" i="1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>
                <a:latin typeface="Times New Roman" pitchFamily="18" charset="0"/>
              </a:rPr>
              <a:t> </a:t>
            </a:r>
            <a:r>
              <a:rPr lang="sk-SK" altLang="sk-SK" sz="2000" dirty="0" smtClean="0">
                <a:latin typeface="Times New Roman" pitchFamily="18" charset="0"/>
              </a:rPr>
              <a:t>V kryštalických materiáloch sa rôzne procesy realizujú na určitých rovinách a v určitých smeroch. Z tohto dôvodu je vhodné definovať kryštalografické roviny a smery v kryštálových mriežkach. 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>
              <a:latin typeface="Times New Roman" pitchFamily="18" charset="0"/>
            </a:endParaRPr>
          </a:p>
          <a:p>
            <a:pPr algn="just"/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8" name="Šípka dolu 7"/>
          <p:cNvSpPr/>
          <p:nvPr/>
        </p:nvSpPr>
        <p:spPr>
          <a:xfrm>
            <a:off x="3491880" y="1994545"/>
            <a:ext cx="500062" cy="714375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 r="3865" b="8257"/>
          <a:stretch>
            <a:fillRect/>
          </a:stretch>
        </p:blipFill>
        <p:spPr bwMode="auto">
          <a:xfrm>
            <a:off x="720080" y="2821151"/>
            <a:ext cx="7164288" cy="32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Čo je to kryštalografia?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3078" name="Text Box 11"/>
          <p:cNvSpPr txBox="1">
            <a:spLocks noChangeArrowheads="1"/>
          </p:cNvSpPr>
          <p:nvPr/>
        </p:nvSpPr>
        <p:spPr bwMode="auto">
          <a:xfrm>
            <a:off x="214313" y="703724"/>
            <a:ext cx="8606159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§"/>
            </a:pPr>
            <a:endParaRPr lang="sk-SK" altLang="sk-SK" sz="2000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 veda o morfologických a fyzikálnych vlastnostiach kryštálov,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 veda o vnútornom usporiadaní atómov, iónov a molekúl v tuhých telesách.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  <a:hlinkClick r:id="rId2"/>
              </a:rPr>
              <a:t>https://www.youtube.com/watch?v=NYVSI83KiKU</a:t>
            </a:r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s://upload.wikimedia.org/wikipedia/commons/2/22/Diamond_Cubic-F_lattice_animatio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924944"/>
            <a:ext cx="24003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indexování mřížkových rov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58353" y="3913854"/>
            <a:ext cx="2494167" cy="1891410"/>
          </a:xfrm>
          <a:prstGeom prst="rect">
            <a:avLst/>
          </a:prstGeom>
          <a:noFill/>
        </p:spPr>
      </p:pic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Millerové</a:t>
            </a:r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indexy a ich určovanie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14313" y="548680"/>
            <a:ext cx="7814071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sz="2200" i="1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>
                <a:latin typeface="Times New Roman" pitchFamily="18" charset="0"/>
              </a:rPr>
              <a:t> </a:t>
            </a:r>
            <a:r>
              <a:rPr lang="sk-SK" altLang="sk-SK" sz="2000" dirty="0" err="1" smtClean="0">
                <a:latin typeface="Times New Roman" pitchFamily="18" charset="0"/>
              </a:rPr>
              <a:t>Millerove</a:t>
            </a:r>
            <a:r>
              <a:rPr lang="sk-SK" altLang="sk-SK" sz="2000" dirty="0" smtClean="0">
                <a:latin typeface="Times New Roman" pitchFamily="18" charset="0"/>
              </a:rPr>
              <a:t> indexy rovín sú tri celé, navzájom nedeliteľné čísla, ktorých prevrátené hodnoty sú úsekmi, ktorými daná rovina prechádza jednotlivými súradnicovými osami. 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>
              <a:latin typeface="Times New Roman" pitchFamily="18" charset="0"/>
            </a:endParaRPr>
          </a:p>
          <a:p>
            <a:pPr algn="just"/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 t="7136"/>
          <a:stretch>
            <a:fillRect/>
          </a:stretch>
        </p:blipFill>
        <p:spPr bwMode="auto">
          <a:xfrm>
            <a:off x="35496" y="2348880"/>
            <a:ext cx="723629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323528" y="5157192"/>
            <a:ext cx="45365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https://www.youtube.com/watch?v=77meU3ull28</a:t>
            </a:r>
            <a:endParaRPr lang="sk-SK" altLang="sk-SK" sz="1600" b="1" dirty="0">
              <a:solidFill>
                <a:srgbClr val="00B05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323528" y="5538718"/>
            <a:ext cx="45365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https://www.youtube.com/watch?v=enVpDwFCl68</a:t>
            </a:r>
            <a:endParaRPr lang="sk-SK" altLang="sk-SK" sz="1600" b="1" dirty="0">
              <a:solidFill>
                <a:srgbClr val="00B05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7020272" y="5517232"/>
            <a:ext cx="17281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  pomôcka</a:t>
            </a:r>
            <a:endParaRPr lang="sk-SK" altLang="sk-SK" sz="2000" dirty="0">
              <a:solidFill>
                <a:srgbClr val="00CC00"/>
              </a:solidFill>
              <a:latin typeface="Times New Roman" pitchFamily="18" charset="0"/>
            </a:endParaRPr>
          </a:p>
        </p:txBody>
      </p:sp>
      <p:sp>
        <p:nvSpPr>
          <p:cNvPr id="8" name="Šípka dolu 7"/>
          <p:cNvSpPr/>
          <p:nvPr/>
        </p:nvSpPr>
        <p:spPr>
          <a:xfrm>
            <a:off x="3491880" y="1994545"/>
            <a:ext cx="500062" cy="714375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Určovanie </a:t>
            </a:r>
            <a:r>
              <a:rPr lang="sk-SK" altLang="sk-SK" sz="21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Millerových</a:t>
            </a:r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indexov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214313" y="705465"/>
            <a:ext cx="7814071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sz="2200" i="1" dirty="0">
              <a:latin typeface="Times New Roman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napísať počet úsekov (mriežkových parametrov, príp. zlomky mriežkových parametrov), ktoré daná rovina vytína na jednotlivých súradnicových osiach,</a:t>
            </a:r>
          </a:p>
          <a:p>
            <a:pPr marL="342900" indent="-342900" algn="just">
              <a:buFont typeface="+mj-lt"/>
              <a:buAutoNum type="arabicPeriod"/>
            </a:pPr>
            <a:endParaRPr lang="sk-SK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urobiť z nich prevrátené hodnoty,</a:t>
            </a:r>
          </a:p>
          <a:p>
            <a:pPr marL="342900" indent="-342900" algn="just">
              <a:buFont typeface="+mj-lt"/>
              <a:buAutoNum type="arabicPeriod"/>
            </a:pPr>
            <a:endParaRPr lang="sk-SK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prevrátené hodnoty upraviť na zlomok so spoločným menovateľom,</a:t>
            </a:r>
          </a:p>
          <a:p>
            <a:pPr marL="342900" indent="-342900" algn="just">
              <a:buFont typeface="+mj-lt"/>
              <a:buAutoNum type="arabicPeriod"/>
            </a:pPr>
            <a:endParaRPr lang="sk-SK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v čitateli sa nachádzajú príslušné </a:t>
            </a:r>
            <a:r>
              <a:rPr lang="sk-SK" dirty="0" err="1" smtClean="0">
                <a:latin typeface="Times New Roman" pitchFamily="18" charset="0"/>
                <a:cs typeface="Times New Roman" pitchFamily="18" charset="0"/>
              </a:rPr>
              <a:t>Millerove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indexy danej roviny, ako aj súboru rovnobežných a rovnako vzdialených rovín. </a:t>
            </a:r>
            <a:r>
              <a:rPr lang="sk-SK" dirty="0" err="1" smtClean="0">
                <a:latin typeface="Times New Roman" pitchFamily="18" charset="0"/>
                <a:cs typeface="Times New Roman" pitchFamily="18" charset="0"/>
              </a:rPr>
              <a:t>Millerove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indexy sa píšu do okrúhlych zátvoriek.</a:t>
            </a:r>
            <a:endParaRPr lang="sk-SK" altLang="sk-SK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>
              <a:latin typeface="Times New Roman" pitchFamily="18" charset="0"/>
            </a:endParaRPr>
          </a:p>
          <a:p>
            <a:pPr algn="just"/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395536" y="5034662"/>
            <a:ext cx="79928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</a:t>
            </a:r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www.person.vsb.cz/archivcd/FMMI/ETMAT</a:t>
            </a:r>
            <a:endParaRPr lang="sk-SK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sk-SK" altLang="sk-SK" sz="1600" b="1" dirty="0">
              <a:solidFill>
                <a:srgbClr val="00B05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395536" y="5466710"/>
            <a:ext cx="85689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https://www.scribd.com/doc/46201870/1/%C5%A0TRUKTURA-A-VLASTNOSTI-TECHNICK%C3%9DCH-MATERIALOV</a:t>
            </a:r>
            <a:endParaRPr lang="sk-SK" altLang="sk-SK" sz="1600" b="1" dirty="0">
              <a:solidFill>
                <a:srgbClr val="00B05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95536" y="4509120"/>
            <a:ext cx="45365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https://www.youtube.com/watch?v=JS9ysbgr0BE</a:t>
            </a:r>
            <a:endParaRPr lang="sk-SK" altLang="sk-SK" sz="1600" b="1" dirty="0">
              <a:solidFill>
                <a:srgbClr val="00B05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Určovanie </a:t>
            </a:r>
            <a:r>
              <a:rPr lang="sk-SK" altLang="sk-SK" sz="21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Millerových</a:t>
            </a:r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indexov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395536" y="5301208"/>
            <a:ext cx="85689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https://www.scribd.com/doc/46201870/1/%C5%A0TRUKTURA-A-VLASTNOSTI-TECHNICK%C3%9DCH-MATERIALOV</a:t>
            </a:r>
            <a:endParaRPr lang="sk-SK" altLang="sk-SK" sz="1600" b="1" dirty="0">
              <a:solidFill>
                <a:srgbClr val="00B05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Obrázok 8" descr="ScreenShot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966" y="1628800"/>
            <a:ext cx="8672514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Charakteristiky kryštálovej mriežky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024" y="1483929"/>
            <a:ext cx="8604448" cy="3385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323528" y="5013176"/>
            <a:ext cx="56166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http://www.doitpoms.ac.uk/tlplib/miller_indices/printall.php</a:t>
            </a:r>
            <a:endParaRPr lang="sk-SK" altLang="sk-SK" sz="1600" b="1" dirty="0">
              <a:solidFill>
                <a:srgbClr val="00B05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323528" y="5445224"/>
            <a:ext cx="56166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http://www.chem.qmul.ac.uk/surfaces/scc/scat1_1b.htm</a:t>
            </a:r>
            <a:endParaRPr lang="sk-SK" altLang="sk-SK" sz="1600" b="1" dirty="0">
              <a:solidFill>
                <a:srgbClr val="00B05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Určovanie kryštalografických rovín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pic>
        <p:nvPicPr>
          <p:cNvPr id="9" name="Obrázok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700808"/>
            <a:ext cx="4184607" cy="3034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835696" y="889129"/>
            <a:ext cx="9361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altLang="sk-SK" sz="2000" dirty="0" smtClean="0">
                <a:latin typeface="Times New Roman" pitchFamily="18" charset="0"/>
              </a:rPr>
              <a:t>  (100)</a:t>
            </a:r>
            <a:endParaRPr lang="sk-SK" altLang="sk-SK" sz="2000" dirty="0">
              <a:latin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3337" y="1989144"/>
            <a:ext cx="4169143" cy="27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395536" y="5466710"/>
            <a:ext cx="79928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</a:t>
            </a:r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www.person.vsb.cz/archivcd/FMMI/ETMAT</a:t>
            </a:r>
            <a:endParaRPr lang="sk-SK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sk-SK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sk-SK" altLang="sk-SK" sz="1600" b="1" dirty="0">
              <a:solidFill>
                <a:srgbClr val="00B05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6227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Určovanie kryštalografických rovín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835696" y="889129"/>
            <a:ext cx="9361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altLang="sk-SK" sz="2000" dirty="0" smtClean="0">
                <a:latin typeface="Times New Roman" pitchFamily="18" charset="0"/>
              </a:rPr>
              <a:t>  (010)</a:t>
            </a:r>
            <a:endParaRPr lang="sk-SK" altLang="sk-SK" sz="2000" dirty="0">
              <a:latin typeface="Times New Roman" pitchFamily="18" charset="0"/>
            </a:endParaRPr>
          </a:p>
        </p:txBody>
      </p:sp>
      <p:pic>
        <p:nvPicPr>
          <p:cNvPr id="14" name="Obrázok 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5"/>
            <a:ext cx="4248472" cy="29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003560"/>
            <a:ext cx="3715178" cy="2721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395536" y="5466710"/>
            <a:ext cx="79928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</a:t>
            </a:r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www.person.vsb.cz/archivcd/FMMI/ETMAT</a:t>
            </a:r>
            <a:endParaRPr lang="sk-SK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sk-SK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sk-SK" altLang="sk-SK" sz="1600" b="1" dirty="0">
              <a:solidFill>
                <a:srgbClr val="00B05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5691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Určovanie kryštalografických rovín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835696" y="889129"/>
            <a:ext cx="9361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altLang="sk-SK" sz="2000" dirty="0" smtClean="0">
                <a:latin typeface="Times New Roman" pitchFamily="18" charset="0"/>
              </a:rPr>
              <a:t>  (001)</a:t>
            </a:r>
            <a:endParaRPr lang="sk-SK" altLang="sk-SK" sz="2000" dirty="0">
              <a:latin typeface="Times New Roman" pitchFamily="18" charset="0"/>
            </a:endParaRPr>
          </a:p>
        </p:txBody>
      </p:sp>
      <p:pic>
        <p:nvPicPr>
          <p:cNvPr id="9" name="Obrázok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5"/>
            <a:ext cx="4248472" cy="29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139085"/>
            <a:ext cx="3628472" cy="2658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395536" y="5466710"/>
            <a:ext cx="79928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</a:t>
            </a:r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www.person.vsb.cz/archivcd/FMMI/ETMAT</a:t>
            </a:r>
            <a:endParaRPr lang="sk-SK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sk-SK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sk-SK" altLang="sk-SK" sz="1600" b="1" dirty="0">
              <a:solidFill>
                <a:srgbClr val="00B05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5979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Určovanie kryštalografických rovín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835696" y="889129"/>
            <a:ext cx="9361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altLang="sk-SK" sz="2000" dirty="0" smtClean="0">
                <a:latin typeface="Times New Roman" pitchFamily="18" charset="0"/>
              </a:rPr>
              <a:t>  (200)</a:t>
            </a:r>
            <a:endParaRPr lang="sk-SK" altLang="sk-SK" sz="2000" dirty="0">
              <a:latin typeface="Times New Roman" pitchFamily="18" charset="0"/>
            </a:endParaRPr>
          </a:p>
        </p:txBody>
      </p:sp>
      <p:pic>
        <p:nvPicPr>
          <p:cNvPr id="14" name="Obrázok 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988840"/>
            <a:ext cx="3672408" cy="2625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132856"/>
            <a:ext cx="3249538" cy="2380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395536" y="5466710"/>
            <a:ext cx="79928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</a:t>
            </a:r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www.person.vsb.cz/archivcd/FMMI/ETMAT</a:t>
            </a:r>
            <a:endParaRPr lang="sk-SK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sk-SK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sk-SK" altLang="sk-SK" sz="1600" b="1" dirty="0">
              <a:solidFill>
                <a:srgbClr val="00B05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7121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Určovanie kryštalografických rovín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pic>
        <p:nvPicPr>
          <p:cNvPr id="9" name="Obrázok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478" y="2342694"/>
            <a:ext cx="3548539" cy="2555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Obrázok 14"/>
          <p:cNvPicPr/>
          <p:nvPr/>
        </p:nvPicPr>
        <p:blipFill>
          <a:blip r:embed="rId3" cstate="print"/>
          <a:srcRect l="19588" r="17526" b="6249"/>
          <a:stretch>
            <a:fillRect/>
          </a:stretch>
        </p:blipFill>
        <p:spPr bwMode="auto">
          <a:xfrm>
            <a:off x="1858045" y="1321010"/>
            <a:ext cx="625723" cy="311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348880"/>
            <a:ext cx="3627487" cy="2493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395536" y="5466710"/>
            <a:ext cx="79928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</a:t>
            </a:r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www.person.vsb.cz/archivcd/FMMI/ETMAT</a:t>
            </a:r>
            <a:endParaRPr lang="sk-SK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sk-SK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sk-SK" altLang="sk-SK" sz="1600" b="1" dirty="0">
              <a:solidFill>
                <a:srgbClr val="00B05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5449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Určovanie kryštalografických rovín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pic>
        <p:nvPicPr>
          <p:cNvPr id="13" name="Obrázok 1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154942"/>
            <a:ext cx="3994655" cy="264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Obrázok 13"/>
          <p:cNvPicPr/>
          <p:nvPr/>
        </p:nvPicPr>
        <p:blipFill>
          <a:blip r:embed="rId3" cstate="print"/>
          <a:srcRect l="19819"/>
          <a:stretch>
            <a:fillRect/>
          </a:stretch>
        </p:blipFill>
        <p:spPr bwMode="auto">
          <a:xfrm>
            <a:off x="2136494" y="1124744"/>
            <a:ext cx="707314" cy="324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154941"/>
            <a:ext cx="3788567" cy="264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395536" y="5466710"/>
            <a:ext cx="79928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</a:t>
            </a:r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www.person.vsb.cz/archivcd/FMMI/ETMAT</a:t>
            </a:r>
            <a:endParaRPr lang="sk-SK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sk-SK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sk-SK" altLang="sk-SK" sz="1600" b="1" dirty="0">
              <a:solidFill>
                <a:srgbClr val="00B05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4237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Štruktúrna kryštalografia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3078" name="Text Box 11"/>
          <p:cNvSpPr txBox="1">
            <a:spLocks noChangeArrowheads="1"/>
          </p:cNvSpPr>
          <p:nvPr/>
        </p:nvSpPr>
        <p:spPr bwMode="auto">
          <a:xfrm>
            <a:off x="214313" y="476672"/>
            <a:ext cx="8606159" cy="560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§"/>
            </a:pPr>
            <a:endParaRPr lang="sk-SK" altLang="sk-SK" sz="2000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 kryštalické látky majú vo svojej štruktúre periodické usporiadanie stavebných jednotiek,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r>
              <a:rPr lang="sk-SK" altLang="sk-SK" sz="2000" dirty="0" smtClean="0">
                <a:latin typeface="Times New Roman" pitchFamily="18" charset="0"/>
              </a:rPr>
              <a:t> </a:t>
            </a:r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jedná sa o symetriu</a:t>
            </a:r>
            <a:r>
              <a:rPr lang="sk-SK" altLang="sk-SK" sz="2000" dirty="0" smtClean="0">
                <a:latin typeface="Times New Roman" pitchFamily="18" charset="0"/>
              </a:rPr>
              <a:t>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r>
              <a:rPr lang="sk-SK" altLang="sk-SK" sz="2000" dirty="0" smtClean="0">
                <a:latin typeface="Times New Roman" pitchFamily="18" charset="0"/>
              </a:rPr>
              <a:t>symetrické usporiadanie štruktúry sa prejavuje nielen na vonkajšom kryštalografickom tvare, ale aj na fyzikálnych vlastnostiach kryštalickej látky (minerálu).</a:t>
            </a:r>
          </a:p>
          <a:p>
            <a:pPr algn="just">
              <a:buFont typeface="Wingdings" pitchFamily="2" charset="2"/>
              <a:buChar char="§"/>
            </a:pPr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7" name="Šípka dolu 6"/>
          <p:cNvSpPr/>
          <p:nvPr/>
        </p:nvSpPr>
        <p:spPr>
          <a:xfrm>
            <a:off x="1407642" y="1700808"/>
            <a:ext cx="500062" cy="714375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8" name="Šípka dolu 7"/>
          <p:cNvSpPr/>
          <p:nvPr/>
        </p:nvSpPr>
        <p:spPr>
          <a:xfrm>
            <a:off x="1619672" y="3573016"/>
            <a:ext cx="500062" cy="714375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r="5291"/>
          <a:stretch>
            <a:fillRect/>
          </a:stretch>
        </p:blipFill>
        <p:spPr bwMode="auto">
          <a:xfrm>
            <a:off x="2483767" y="1412776"/>
            <a:ext cx="6539635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Určovanie kryštalografických rovín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pic>
        <p:nvPicPr>
          <p:cNvPr id="9" name="Obrázok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04864"/>
            <a:ext cx="3744416" cy="2756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1763688" y="1012666"/>
            <a:ext cx="9361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altLang="sk-SK" sz="2000" dirty="0" smtClean="0">
                <a:latin typeface="Times New Roman" pitchFamily="18" charset="0"/>
              </a:rPr>
              <a:t>  (110)</a:t>
            </a:r>
            <a:endParaRPr lang="sk-SK" altLang="sk-SK" sz="2000" dirty="0">
              <a:latin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385229"/>
            <a:ext cx="3421442" cy="255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395536" y="5466710"/>
            <a:ext cx="79928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</a:t>
            </a:r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www.person.vsb.cz/archivcd/FMMI/ETMAT</a:t>
            </a:r>
            <a:endParaRPr lang="sk-SK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sk-SK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sk-SK" altLang="sk-SK" sz="1600" b="1" dirty="0">
              <a:solidFill>
                <a:srgbClr val="00B05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0546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Určovanie kryštalografických rovín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1763688" y="1012666"/>
            <a:ext cx="9361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altLang="sk-SK" sz="2000" dirty="0" smtClean="0">
                <a:latin typeface="Times New Roman" pitchFamily="18" charset="0"/>
              </a:rPr>
              <a:t>  (013)</a:t>
            </a:r>
            <a:endParaRPr lang="sk-SK" altLang="sk-SK" sz="2000" dirty="0">
              <a:latin typeface="Times New Roman" pitchFamily="18" charset="0"/>
            </a:endParaRPr>
          </a:p>
        </p:txBody>
      </p:sp>
      <p:pic>
        <p:nvPicPr>
          <p:cNvPr id="13" name="Obrázok 1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182944"/>
            <a:ext cx="3816424" cy="2687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193216"/>
            <a:ext cx="3499470" cy="2603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Rovná spojnica 16"/>
          <p:cNvCxnSpPr/>
          <p:nvPr/>
        </p:nvCxnSpPr>
        <p:spPr>
          <a:xfrm>
            <a:off x="1691680" y="980728"/>
            <a:ext cx="1152128" cy="5040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ovná spojnica 17"/>
          <p:cNvCxnSpPr/>
          <p:nvPr/>
        </p:nvCxnSpPr>
        <p:spPr>
          <a:xfrm flipV="1">
            <a:off x="1691680" y="980728"/>
            <a:ext cx="1152128" cy="5040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95536" y="5466710"/>
            <a:ext cx="79928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</a:t>
            </a:r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www.person.vsb.cz/archivcd/FMMI/ETMAT</a:t>
            </a:r>
            <a:endParaRPr lang="sk-SK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sk-SK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sk-SK" altLang="sk-SK" sz="1600" b="1" dirty="0">
              <a:solidFill>
                <a:srgbClr val="00B05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8848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Určovanie kryštalografických rovín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pic>
        <p:nvPicPr>
          <p:cNvPr id="13" name="Obrázok 1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182944"/>
            <a:ext cx="3816424" cy="2687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193216"/>
            <a:ext cx="3499470" cy="2603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Obrázok 35"/>
          <p:cNvPicPr>
            <a:picLocks noChangeAspect="1" noChangeArrowheads="1"/>
          </p:cNvPicPr>
          <p:nvPr/>
        </p:nvPicPr>
        <p:blipFill>
          <a:blip r:embed="rId4" cstate="print"/>
          <a:srcRect l="18732"/>
          <a:stretch>
            <a:fillRect/>
          </a:stretch>
        </p:blipFill>
        <p:spPr bwMode="auto">
          <a:xfrm>
            <a:off x="1835696" y="1052736"/>
            <a:ext cx="868294" cy="344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395536" y="5466710"/>
            <a:ext cx="79928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</a:t>
            </a:r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www.person.vsb.cz/archivcd/FMMI/ETMAT</a:t>
            </a:r>
            <a:endParaRPr lang="sk-SK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sk-SK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sk-SK" altLang="sk-SK" sz="1600" b="1" dirty="0">
              <a:solidFill>
                <a:srgbClr val="00B05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8848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Určovanie kryštalografických rovín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pic>
        <p:nvPicPr>
          <p:cNvPr id="9" name="Obrázok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04864"/>
            <a:ext cx="3818536" cy="2704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Obrázok 13"/>
          <p:cNvPicPr/>
          <p:nvPr/>
        </p:nvPicPr>
        <p:blipFill>
          <a:blip r:embed="rId3" cstate="print"/>
          <a:srcRect l="16763"/>
          <a:stretch>
            <a:fillRect/>
          </a:stretch>
        </p:blipFill>
        <p:spPr bwMode="auto">
          <a:xfrm>
            <a:off x="2004268" y="1276073"/>
            <a:ext cx="767532" cy="352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0774" y="2204864"/>
            <a:ext cx="3877690" cy="2704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395536" y="5466710"/>
            <a:ext cx="79928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</a:t>
            </a:r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www.person.vsb.cz/archivcd/FMMI/ETMAT</a:t>
            </a:r>
            <a:endParaRPr lang="sk-SK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sk-SK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sk-SK" altLang="sk-SK" sz="1600" b="1" dirty="0">
              <a:solidFill>
                <a:srgbClr val="00B05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556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Príklady </a:t>
            </a:r>
            <a:r>
              <a:rPr lang="sk-SK" altLang="sk-SK" sz="21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Millerových</a:t>
            </a:r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indexov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pic>
        <p:nvPicPr>
          <p:cNvPr id="53250" name="Picture 2" descr="Diagrams showing the planes forming the faces of the unit ce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24744"/>
            <a:ext cx="6276975" cy="4276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Príklady </a:t>
            </a:r>
            <a:r>
              <a:rPr lang="sk-SK" altLang="sk-SK" sz="21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Millerových</a:t>
            </a:r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indexov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pic>
        <p:nvPicPr>
          <p:cNvPr id="54274" name="Picture 2" descr="Diagrams showing the planes forming the diagonals of the unit ce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3470" y="1268760"/>
            <a:ext cx="6038850" cy="4133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Príklady </a:t>
            </a:r>
            <a:r>
              <a:rPr lang="sk-SK" altLang="sk-SK" sz="21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Millerových</a:t>
            </a:r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indexov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pic>
        <p:nvPicPr>
          <p:cNvPr id="7" name="Picture 2" descr="http://chemistry.bd.psu.edu/jircitano/Mille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8527" y="1268760"/>
            <a:ext cx="6287809" cy="43906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Charakteristiky kryštálovej mriežky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14313" y="548680"/>
            <a:ext cx="7814071" cy="54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sz="2200" i="1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>
                <a:latin typeface="Times New Roman" pitchFamily="18" charset="0"/>
              </a:rPr>
              <a:t> </a:t>
            </a:r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Osový kríž </a:t>
            </a:r>
            <a:r>
              <a:rPr lang="sk-SK" altLang="sk-SK" sz="2000" dirty="0" smtClean="0">
                <a:latin typeface="Times New Roman" pitchFamily="18" charset="0"/>
              </a:rPr>
              <a:t>– sústava kryštalografických osí, ktoré sa pretínajú v strede kryštálu (jedna os vertikálna, dve horizontálne). 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</a:t>
            </a:r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Parametre mriežky </a:t>
            </a:r>
            <a:r>
              <a:rPr lang="sk-SK" altLang="sk-SK" sz="2000" dirty="0" smtClean="0">
                <a:latin typeface="Times New Roman" pitchFamily="18" charset="0"/>
              </a:rPr>
              <a:t>- úseky, ktoré vytínajú kryštálové plochy na osiach osového kríža v určitých vzdialenostiach od jeho stredu. Všetky plochy v kryštáli možno definovať racionálnymi násobkami parametrov (</a:t>
            </a:r>
            <a:r>
              <a:rPr lang="sk-SK" altLang="sk-SK" sz="2000" dirty="0" err="1" smtClean="0">
                <a:latin typeface="Times New Roman" pitchFamily="18" charset="0"/>
              </a:rPr>
              <a:t>ma:nb:pc</a:t>
            </a:r>
            <a:r>
              <a:rPr lang="sk-SK" altLang="sk-SK" sz="2000" dirty="0" smtClean="0">
                <a:latin typeface="Times New Roman" pitchFamily="18" charset="0"/>
              </a:rPr>
              <a:t>).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</a:t>
            </a:r>
            <a:r>
              <a:rPr lang="sk-SK" altLang="sk-SK" sz="2000" dirty="0" err="1" smtClean="0">
                <a:solidFill>
                  <a:srgbClr val="00CC00"/>
                </a:solidFill>
                <a:latin typeface="Times New Roman" pitchFamily="18" charset="0"/>
              </a:rPr>
              <a:t>Millerove</a:t>
            </a:r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 indexy </a:t>
            </a:r>
            <a:r>
              <a:rPr lang="sk-SK" altLang="sk-SK" sz="2000" dirty="0" smtClean="0">
                <a:latin typeface="Times New Roman" pitchFamily="18" charset="0"/>
              </a:rPr>
              <a:t>sú recipročné hodnoty koeficientov </a:t>
            </a:r>
            <a:r>
              <a:rPr lang="sk-SK" altLang="sk-SK" sz="2000" dirty="0" err="1" smtClean="0">
                <a:latin typeface="Times New Roman" pitchFamily="18" charset="0"/>
              </a:rPr>
              <a:t>m,n,p</a:t>
            </a:r>
            <a:r>
              <a:rPr lang="sk-SK" altLang="sk-SK" sz="2000" dirty="0" smtClean="0">
                <a:latin typeface="Times New Roman" pitchFamily="18" charset="0"/>
              </a:rPr>
              <a:t> a označujú sa </a:t>
            </a:r>
            <a:r>
              <a:rPr lang="sk-SK" altLang="sk-SK" sz="2000" dirty="0" err="1" smtClean="0">
                <a:latin typeface="Times New Roman" pitchFamily="18" charset="0"/>
              </a:rPr>
              <a:t>h,k,l</a:t>
            </a:r>
            <a:r>
              <a:rPr lang="sk-SK" altLang="sk-SK" sz="2000" dirty="0" smtClean="0">
                <a:latin typeface="Times New Roman" pitchFamily="18" charset="0"/>
              </a:rPr>
              <a:t> (p, q, r).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11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>
              <a:latin typeface="Times New Roman" pitchFamily="18" charset="0"/>
            </a:endParaRPr>
          </a:p>
          <a:p>
            <a:pPr algn="just"/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pic>
        <p:nvPicPr>
          <p:cNvPr id="7" name="Picture 2" descr="indexování mřížkových rov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985862"/>
            <a:ext cx="2494167" cy="18914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Súmernosť kryštálov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14313" y="548680"/>
            <a:ext cx="7814071" cy="6724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sz="2200" i="1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>
                <a:latin typeface="Times New Roman" pitchFamily="18" charset="0"/>
              </a:rPr>
              <a:t> </a:t>
            </a:r>
            <a:r>
              <a:rPr lang="sk-SK" altLang="sk-SK" sz="2000" dirty="0" smtClean="0">
                <a:latin typeface="Times New Roman" pitchFamily="18" charset="0"/>
              </a:rPr>
              <a:t>Súmernosť kryštálov je určená počtom prvkov súmernosti: 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</a:t>
            </a:r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Rovina súmernosti </a:t>
            </a:r>
            <a:r>
              <a:rPr lang="sk-SK" altLang="sk-SK" sz="2000" dirty="0" smtClean="0">
                <a:latin typeface="Times New Roman" pitchFamily="18" charset="0"/>
              </a:rPr>
              <a:t>– delí kryštál na dve polovice, ktoré sú navzájom zrkadlovým obrazom.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</a:t>
            </a:r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Os súmernosti </a:t>
            </a:r>
            <a:r>
              <a:rPr lang="sk-SK" altLang="sk-SK" sz="2000" dirty="0" smtClean="0">
                <a:latin typeface="Times New Roman" pitchFamily="18" charset="0"/>
              </a:rPr>
              <a:t>– myslená priamka, okolo ktorej možno kryštál otočiť do polohy zhodnej s východiskovou.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</a:t>
            </a:r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Stred súmernosti </a:t>
            </a:r>
            <a:r>
              <a:rPr lang="sk-SK" altLang="sk-SK" sz="2000" dirty="0" smtClean="0">
                <a:latin typeface="Times New Roman" pitchFamily="18" charset="0"/>
              </a:rPr>
              <a:t>– je bod, ktorý sa vyznačuje tým, že na každej priamke ním vedenej, vytínajú plochy rovnaké úseky v oboch smeroch.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11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>
              <a:latin typeface="Times New Roman" pitchFamily="18" charset="0"/>
            </a:endParaRPr>
          </a:p>
          <a:p>
            <a:pPr algn="just"/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7" name="Šípka dolu 6"/>
          <p:cNvSpPr/>
          <p:nvPr/>
        </p:nvSpPr>
        <p:spPr>
          <a:xfrm>
            <a:off x="1335634" y="1490489"/>
            <a:ext cx="500062" cy="714375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Využitie kryštalografie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pic>
        <p:nvPicPr>
          <p:cNvPr id="57346" name="Picture 2" descr="Scanning electron micrograph of a niobium carbide dendrite in a Fe-34wt%Cr-5wt%Nb-4.5wt%C allo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2694" y="3140968"/>
            <a:ext cx="3262447" cy="2530228"/>
          </a:xfrm>
          <a:prstGeom prst="rect">
            <a:avLst/>
          </a:prstGeom>
          <a:noFill/>
        </p:spPr>
      </p:pic>
      <p:pic>
        <p:nvPicPr>
          <p:cNvPr id="57348" name="Picture 4" descr="Diagram showing dendrite fac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468216"/>
            <a:ext cx="2381250" cy="1905000"/>
          </a:xfrm>
          <a:prstGeom prst="rect">
            <a:avLst/>
          </a:prstGeom>
          <a:noFill/>
        </p:spPr>
      </p:pic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214313" y="548680"/>
            <a:ext cx="7814071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sz="2200" i="1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>
                <a:latin typeface="Times New Roman" pitchFamily="18" charset="0"/>
              </a:rPr>
              <a:t> </a:t>
            </a:r>
            <a:r>
              <a:rPr lang="sk-SK" altLang="sk-SK" sz="2000" dirty="0" smtClean="0">
                <a:latin typeface="Times New Roman" pitchFamily="18" charset="0"/>
              </a:rPr>
              <a:t>určením súmernosti rovín kryštálu sa dajú stanoviť: 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r>
              <a:rPr lang="sk-SK" altLang="sk-SK" sz="2000" dirty="0" smtClean="0">
                <a:latin typeface="Times New Roman" pitchFamily="18" charset="0"/>
              </a:rPr>
              <a:t> </a:t>
            </a:r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napr.</a:t>
            </a:r>
            <a:r>
              <a:rPr lang="sk-SK" altLang="sk-SK" sz="2000" dirty="0" smtClean="0">
                <a:latin typeface="Times New Roman" pitchFamily="18" charset="0"/>
              </a:rPr>
              <a:t> </a:t>
            </a:r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smery, v ktorých prebieha deformácia materiálu.</a:t>
            </a:r>
          </a:p>
          <a:p>
            <a:pPr algn="just"/>
            <a:endParaRPr lang="sk-SK" altLang="sk-SK" sz="2000" dirty="0" smtClean="0">
              <a:solidFill>
                <a:srgbClr val="00CC00"/>
              </a:solidFill>
              <a:latin typeface="Times New Roman" pitchFamily="18" charset="0"/>
            </a:endParaRPr>
          </a:p>
          <a:p>
            <a:pPr algn="just"/>
            <a:r>
              <a:rPr lang="sk-SK" altLang="sk-SK" sz="2000" dirty="0" smtClean="0">
                <a:latin typeface="Times New Roman" pitchFamily="18" charset="0"/>
              </a:rPr>
              <a:t> </a:t>
            </a:r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4" name="Šípka dolu 13"/>
          <p:cNvSpPr/>
          <p:nvPr/>
        </p:nvSpPr>
        <p:spPr>
          <a:xfrm>
            <a:off x="4788024" y="1484784"/>
            <a:ext cx="500062" cy="714375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Štruktúrna kryštalografia nerastov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3078" name="Text Box 11"/>
          <p:cNvSpPr txBox="1">
            <a:spLocks noChangeArrowheads="1"/>
          </p:cNvSpPr>
          <p:nvPr/>
        </p:nvSpPr>
        <p:spPr bwMode="auto">
          <a:xfrm>
            <a:off x="214313" y="527753"/>
            <a:ext cx="8606159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§"/>
            </a:pPr>
            <a:endParaRPr lang="sk-SK" altLang="sk-SK" sz="2000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 </a:t>
            </a:r>
            <a:r>
              <a:rPr lang="sk-SK" altLang="sk-SK" sz="2000" dirty="0" err="1" smtClean="0">
                <a:latin typeface="Times New Roman" pitchFamily="18" charset="0"/>
              </a:rPr>
              <a:t>kryštalované</a:t>
            </a:r>
            <a:r>
              <a:rPr lang="sk-SK" altLang="sk-SK" sz="2000" dirty="0" smtClean="0">
                <a:latin typeface="Times New Roman" pitchFamily="18" charset="0"/>
              </a:rPr>
              <a:t> nerasty,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majú voľný priestor na rast, tvoria mnohosteny (napr. kryštál snehovej vločky)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 kryštalické nerasty,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vznikajú v obmedzenom priestore, ich tvar je nedokonalý (napr. žula)</a:t>
            </a: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 amorfné nerasty.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nie sú ohraničené, tvoria kvapľové alebo guľovité útvary (napr. opál).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pic>
        <p:nvPicPr>
          <p:cNvPr id="27650" name="Picture 2" descr="Opá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5015304"/>
            <a:ext cx="1188640" cy="933976"/>
          </a:xfrm>
          <a:prstGeom prst="rect">
            <a:avLst/>
          </a:prstGeom>
          <a:noFill/>
        </p:spPr>
      </p:pic>
      <p:pic>
        <p:nvPicPr>
          <p:cNvPr id="27652" name="Picture 4" descr="http://www.bajopa.cz/mat/zula_zlutoseda_str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3284984"/>
            <a:ext cx="1092958" cy="1151968"/>
          </a:xfrm>
          <a:prstGeom prst="rect">
            <a:avLst/>
          </a:prstGeom>
          <a:noFill/>
        </p:spPr>
      </p:pic>
      <p:pic>
        <p:nvPicPr>
          <p:cNvPr id="27654" name="Picture 6" descr="http://sdtimes.com/wp-content/uploads/2014/10/beautiful-snowflake-wallpaper-15536-16213-hd-wallpapers.jpg"/>
          <p:cNvPicPr>
            <a:picLocks noChangeAspect="1" noChangeArrowheads="1"/>
          </p:cNvPicPr>
          <p:nvPr/>
        </p:nvPicPr>
        <p:blipFill>
          <a:blip r:embed="rId4" cstate="print"/>
          <a:srcRect r="24992"/>
          <a:stretch>
            <a:fillRect/>
          </a:stretch>
        </p:blipFill>
        <p:spPr bwMode="auto">
          <a:xfrm>
            <a:off x="7452320" y="1844824"/>
            <a:ext cx="1296144" cy="10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Využitie kryštalografie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214313" y="548680"/>
            <a:ext cx="7814071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sz="2200" i="1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>
                <a:latin typeface="Times New Roman" pitchFamily="18" charset="0"/>
              </a:rPr>
              <a:t> </a:t>
            </a:r>
            <a:r>
              <a:rPr lang="sk-SK" altLang="sk-SK" sz="2000" dirty="0" smtClean="0">
                <a:latin typeface="Times New Roman" pitchFamily="18" charset="0"/>
              </a:rPr>
              <a:t>určením rovín kryštálu sa dá stanoviť: 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r>
              <a:rPr lang="sk-SK" altLang="sk-SK" sz="2000" dirty="0" smtClean="0">
                <a:latin typeface="Times New Roman" pitchFamily="18" charset="0"/>
              </a:rPr>
              <a:t> </a:t>
            </a:r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napr.</a:t>
            </a:r>
            <a:r>
              <a:rPr lang="sk-SK" altLang="sk-SK" sz="2000" dirty="0" smtClean="0">
                <a:latin typeface="Times New Roman" pitchFamily="18" charset="0"/>
              </a:rPr>
              <a:t> </a:t>
            </a:r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difrakciou (v rámci RTG žiarenia) fázové (minerálne) zloženie suroviny alebo materiálu.</a:t>
            </a:r>
          </a:p>
          <a:p>
            <a:pPr algn="just"/>
            <a:endParaRPr lang="sk-SK" altLang="sk-SK" sz="2000" dirty="0" smtClean="0">
              <a:solidFill>
                <a:srgbClr val="00CC00"/>
              </a:solidFill>
              <a:latin typeface="Times New Roman" pitchFamily="18" charset="0"/>
            </a:endParaRPr>
          </a:p>
          <a:p>
            <a:pPr algn="just"/>
            <a:r>
              <a:rPr lang="sk-SK" altLang="sk-SK" sz="2000" dirty="0" smtClean="0">
                <a:latin typeface="Times New Roman" pitchFamily="18" charset="0"/>
              </a:rPr>
              <a:t> </a:t>
            </a:r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4" name="Šípka dolu 13"/>
          <p:cNvSpPr/>
          <p:nvPr/>
        </p:nvSpPr>
        <p:spPr>
          <a:xfrm>
            <a:off x="4788024" y="1268760"/>
            <a:ext cx="500062" cy="714375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pic>
        <p:nvPicPr>
          <p:cNvPr id="10242" name="Obrázok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7260" y="2631206"/>
            <a:ext cx="6059236" cy="3380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9716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Morfologická kryštalografia - realita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3171825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Šípka dolu 7"/>
          <p:cNvSpPr/>
          <p:nvPr/>
        </p:nvSpPr>
        <p:spPr>
          <a:xfrm rot="16200000">
            <a:off x="4322824" y="2891792"/>
            <a:ext cx="360040" cy="714375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5148064" y="2905780"/>
            <a:ext cx="324036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altLang="sk-SK" sz="2800" b="1" dirty="0" smtClean="0">
                <a:solidFill>
                  <a:srgbClr val="00CC00"/>
                </a:solidFill>
                <a:latin typeface="Times New Roman" pitchFamily="18" charset="0"/>
              </a:rPr>
              <a:t>zrasty minerálov</a:t>
            </a:r>
          </a:p>
          <a:p>
            <a:pPr algn="just"/>
            <a:endParaRPr lang="sk-SK" altLang="sk-SK" sz="2800" b="1" dirty="0" smtClean="0">
              <a:solidFill>
                <a:srgbClr val="00CC00"/>
              </a:solidFill>
              <a:latin typeface="Times New Roman" pitchFamily="18" charset="0"/>
            </a:endParaRPr>
          </a:p>
          <a:p>
            <a:pPr algn="just"/>
            <a:r>
              <a:rPr lang="sk-SK" altLang="sk-SK" sz="2800" b="1" dirty="0" smtClean="0">
                <a:solidFill>
                  <a:srgbClr val="00CC00"/>
                </a:solidFill>
                <a:latin typeface="Times New Roman" pitchFamily="18" charset="0"/>
              </a:rPr>
              <a:t> </a:t>
            </a:r>
            <a:r>
              <a:rPr lang="sk-SK" altLang="sk-SK" sz="2800" dirty="0" smtClean="0">
                <a:latin typeface="Times New Roman" pitchFamily="18" charset="0"/>
              </a:rPr>
              <a:t> (nepravidelné)</a:t>
            </a:r>
            <a:endParaRPr lang="sk-SK" altLang="sk-SK" sz="28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Morfologická kryštalografia - realita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8" name="Šípka dolu 7"/>
          <p:cNvSpPr/>
          <p:nvPr/>
        </p:nvSpPr>
        <p:spPr>
          <a:xfrm>
            <a:off x="4322824" y="4586833"/>
            <a:ext cx="360040" cy="714375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059832" y="5373216"/>
            <a:ext cx="51845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altLang="sk-SK" sz="2800" b="1" dirty="0" smtClean="0">
                <a:solidFill>
                  <a:srgbClr val="00CC00"/>
                </a:solidFill>
                <a:latin typeface="Times New Roman" pitchFamily="18" charset="0"/>
              </a:rPr>
              <a:t>zrasty minerálov</a:t>
            </a:r>
            <a:r>
              <a:rPr lang="sk-SK" altLang="sk-SK" sz="2800" dirty="0" smtClean="0">
                <a:latin typeface="Times New Roman" pitchFamily="18" charset="0"/>
              </a:rPr>
              <a:t> (pravidelné)</a:t>
            </a:r>
            <a:endParaRPr lang="sk-SK" altLang="sk-SK" sz="2800" dirty="0">
              <a:latin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4252" y="764704"/>
            <a:ext cx="6570116" cy="3566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Použitá literatúra a obrázky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395536" y="686301"/>
            <a:ext cx="6912768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sz="1200" b="1" dirty="0" smtClean="0">
              <a:solidFill>
                <a:srgbClr val="00B050"/>
              </a:solidFill>
              <a:latin typeface="Times New Roman" pitchFamily="18" charset="0"/>
            </a:endParaRPr>
          </a:p>
          <a:p>
            <a:pPr algn="just"/>
            <a:r>
              <a:rPr lang="sk-SK" sz="1200" dirty="0" err="1" smtClean="0"/>
              <a:t>Jirásek</a:t>
            </a:r>
            <a:r>
              <a:rPr lang="sk-SK" sz="1200" dirty="0" smtClean="0"/>
              <a:t>, J., Vavro, M.: </a:t>
            </a:r>
            <a:r>
              <a:rPr lang="sk-SK" sz="1200" dirty="0" err="1" smtClean="0"/>
              <a:t>Nerostné</a:t>
            </a:r>
            <a:r>
              <a:rPr lang="sk-SK" sz="1200" dirty="0" smtClean="0"/>
              <a:t> suroviny a </a:t>
            </a:r>
            <a:r>
              <a:rPr lang="sk-SK" sz="1200" dirty="0" err="1" smtClean="0"/>
              <a:t>jejich</a:t>
            </a:r>
            <a:r>
              <a:rPr lang="sk-SK" sz="1200" dirty="0" smtClean="0"/>
              <a:t> využití. Ostrava: Ministerstvo </a:t>
            </a:r>
            <a:r>
              <a:rPr lang="sk-SK" sz="1200" dirty="0" err="1" smtClean="0"/>
              <a:t>školství</a:t>
            </a:r>
            <a:r>
              <a:rPr lang="sk-SK" sz="1200" dirty="0" smtClean="0"/>
              <a:t>, mládeže a </a:t>
            </a:r>
            <a:r>
              <a:rPr lang="sk-SK" sz="1200" dirty="0" err="1" smtClean="0"/>
              <a:t>tělovýchovy</a:t>
            </a:r>
            <a:r>
              <a:rPr lang="sk-SK" sz="1200" dirty="0" smtClean="0"/>
              <a:t> ČR &amp; Vysoká škola </a:t>
            </a:r>
            <a:r>
              <a:rPr lang="sk-SK" sz="1200" dirty="0" err="1" smtClean="0"/>
              <a:t>báňská</a:t>
            </a:r>
            <a:r>
              <a:rPr lang="sk-SK" sz="1200" dirty="0" smtClean="0"/>
              <a:t> - Technická univerzita Ostrava, 2008. ISBN 978-80-248-1378-3</a:t>
            </a:r>
          </a:p>
          <a:p>
            <a:pPr algn="just"/>
            <a:endParaRPr lang="sk-SK" sz="1200" dirty="0" smtClean="0"/>
          </a:p>
          <a:p>
            <a:pPr algn="just"/>
            <a:r>
              <a:rPr lang="sk-SK" sz="1200" dirty="0" smtClean="0"/>
              <a:t>Karol </a:t>
            </a:r>
            <a:r>
              <a:rPr lang="sk-SK" sz="1200" dirty="0" err="1" smtClean="0"/>
              <a:t>Jesenák</a:t>
            </a:r>
            <a:r>
              <a:rPr lang="sk-SK" sz="1200" dirty="0" smtClean="0"/>
              <a:t>, STRUČNÝ PREHĽAD VYUŽITIA NESILIKÁTOVÝCH MINERÁLOV, UK 2012</a:t>
            </a:r>
          </a:p>
          <a:p>
            <a:pPr algn="just"/>
            <a:endParaRPr lang="sk-SK" sz="1200" u="sng" dirty="0" smtClean="0"/>
          </a:p>
          <a:p>
            <a:pPr algn="just"/>
            <a:r>
              <a:rPr lang="sk-SK" sz="1200" dirty="0" err="1" smtClean="0"/>
              <a:t>Robert</a:t>
            </a:r>
            <a:r>
              <a:rPr lang="sk-SK" sz="1200" dirty="0" smtClean="0"/>
              <a:t> </a:t>
            </a:r>
            <a:r>
              <a:rPr lang="sk-SK" sz="1200" dirty="0" err="1" smtClean="0"/>
              <a:t>Lavinsky</a:t>
            </a:r>
            <a:r>
              <a:rPr lang="sk-SK" sz="1200" dirty="0" smtClean="0"/>
              <a:t>; </a:t>
            </a:r>
            <a:r>
              <a:rPr lang="sk-SK" sz="1200" dirty="0" smtClean="0">
                <a:hlinkClick r:id="rId2"/>
              </a:rPr>
              <a:t>http://www.irocks.com/</a:t>
            </a:r>
            <a:endParaRPr lang="sk-SK" sz="1200" dirty="0" smtClean="0"/>
          </a:p>
          <a:p>
            <a:pPr algn="just"/>
            <a:endParaRPr lang="sk-SK" sz="1200" dirty="0" smtClean="0"/>
          </a:p>
          <a:p>
            <a:pPr algn="just"/>
            <a:r>
              <a:rPr lang="sk-SK" sz="1200" dirty="0" smtClean="0">
                <a:hlinkClick r:id="rId3"/>
              </a:rPr>
              <a:t>http://www.mineralman.com/mineralmanPHOTOGALLERY.html</a:t>
            </a:r>
            <a:endParaRPr lang="sk-SK" sz="1200" dirty="0" smtClean="0"/>
          </a:p>
          <a:p>
            <a:pPr algn="just"/>
            <a:endParaRPr lang="sk-SK" sz="1200" dirty="0" smtClean="0"/>
          </a:p>
          <a:p>
            <a:pPr algn="just"/>
            <a:r>
              <a:rPr lang="sk-SK" sz="1200" dirty="0" smtClean="0">
                <a:hlinkClick r:id="rId4"/>
              </a:rPr>
              <a:t>http://mineralogie.sci.muni.cz/kap_1_4_mrizka/kap_1_4_mrizka.htm</a:t>
            </a:r>
            <a:endParaRPr lang="sk-SK" sz="1200" dirty="0" smtClean="0"/>
          </a:p>
          <a:p>
            <a:pPr algn="just"/>
            <a:endParaRPr lang="sk-SK" sz="1200" dirty="0" smtClean="0"/>
          </a:p>
          <a:p>
            <a:pPr algn="just"/>
            <a:r>
              <a:rPr lang="sk-SK" sz="1200" dirty="0" smtClean="0">
                <a:hlinkClick r:id="rId5"/>
              </a:rPr>
              <a:t>http://www.doitpoms.ac.uk/tlplib/miller_indices/printall.php</a:t>
            </a:r>
            <a:endParaRPr lang="sk-SK" sz="1200" dirty="0" smtClean="0"/>
          </a:p>
          <a:p>
            <a:pPr algn="just"/>
            <a:endParaRPr lang="sk-SK" sz="1200" dirty="0" smtClean="0"/>
          </a:p>
          <a:p>
            <a:pPr algn="just"/>
            <a:r>
              <a:rPr lang="sk-SK" sz="1200" dirty="0" smtClean="0">
                <a:latin typeface="+mn-lt"/>
                <a:cs typeface="Times New Roman" panose="02020603050405020304" pitchFamily="18" charset="0"/>
                <a:hlinkClick r:id="rId6"/>
              </a:rPr>
              <a:t>https://www.scribd.com/doc/46201870/1/%C5%A0TRUKTURA-A-VLASTNOSTI-TECHNICK%C3%9DCH-MATERIALOV</a:t>
            </a:r>
            <a:endParaRPr lang="sk-SK" altLang="sk-SK" sz="1200" b="1" dirty="0" smtClean="0">
              <a:solidFill>
                <a:srgbClr val="00B050"/>
              </a:solidFill>
              <a:latin typeface="+mn-lt"/>
              <a:cs typeface="Times New Roman" panose="02020603050405020304" pitchFamily="18" charset="0"/>
            </a:endParaRPr>
          </a:p>
          <a:p>
            <a:pPr algn="just"/>
            <a:endParaRPr lang="sk-SK" sz="1200" dirty="0" smtClean="0"/>
          </a:p>
          <a:p>
            <a:pPr algn="just"/>
            <a:endParaRPr lang="sk-SK" sz="1200" dirty="0" smtClean="0"/>
          </a:p>
          <a:p>
            <a:pPr algn="just"/>
            <a:endParaRPr lang="sk-SK" sz="1200" dirty="0" smtClean="0"/>
          </a:p>
          <a:p>
            <a:pPr algn="just"/>
            <a:endParaRPr lang="sk-SK" sz="1200" dirty="0" smtClean="0"/>
          </a:p>
          <a:p>
            <a:pPr algn="just"/>
            <a:endParaRPr lang="sk-SK" altLang="sk-SK" sz="1200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Popis kryštálov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3078" name="Text Box 11"/>
          <p:cNvSpPr txBox="1">
            <a:spLocks noChangeArrowheads="1"/>
          </p:cNvSpPr>
          <p:nvPr/>
        </p:nvSpPr>
        <p:spPr bwMode="auto">
          <a:xfrm>
            <a:off x="214313" y="703724"/>
            <a:ext cx="8606159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§"/>
            </a:pPr>
            <a:endParaRPr lang="sk-SK" altLang="sk-SK" sz="2000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 stavbu kryštálu si môžeme predstaviť ako útvar vznikajúci tesným skladaním elementárnych buniek,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 aby sme poznali úplnú štruktúru kryštálu, potrebujeme vedieť rozloženie a druh   </a:t>
            </a:r>
          </a:p>
          <a:p>
            <a:pPr algn="just"/>
            <a:r>
              <a:rPr lang="sk-SK" altLang="sk-SK" sz="2000" dirty="0" smtClean="0">
                <a:latin typeface="Times New Roman" pitchFamily="18" charset="0"/>
              </a:rPr>
              <a:t>    častíc v elementárnej bunke,</a:t>
            </a: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pre zjednodušenie popisu kryštálov a zavedenie systematiky ich triedenia je </a:t>
            </a:r>
          </a:p>
          <a:p>
            <a:pPr algn="just"/>
            <a:r>
              <a:rPr lang="sk-SK" altLang="sk-SK" sz="2000" dirty="0" smtClean="0">
                <a:latin typeface="Times New Roman" pitchFamily="18" charset="0"/>
              </a:rPr>
              <a:t>   potrebné zaviesť pojmy – </a:t>
            </a:r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priestorová mriežka </a:t>
            </a:r>
            <a:r>
              <a:rPr lang="sk-SK" altLang="sk-SK" sz="2000" dirty="0" smtClean="0">
                <a:latin typeface="Times New Roman" pitchFamily="18" charset="0"/>
              </a:rPr>
              <a:t>a </a:t>
            </a:r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báza</a:t>
            </a:r>
            <a:r>
              <a:rPr lang="sk-SK" altLang="sk-SK" sz="2000" dirty="0" smtClean="0">
                <a:latin typeface="Times New Roman" pitchFamily="18" charset="0"/>
              </a:rPr>
              <a:t>.</a:t>
            </a: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Priestorová mriežka a báza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3078" name="Text Box 11"/>
          <p:cNvSpPr txBox="1">
            <a:spLocks noChangeArrowheads="1"/>
          </p:cNvSpPr>
          <p:nvPr/>
        </p:nvSpPr>
        <p:spPr bwMode="auto">
          <a:xfrm>
            <a:off x="214313" y="703724"/>
            <a:ext cx="8606159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§"/>
            </a:pPr>
            <a:endParaRPr lang="sk-SK" altLang="sk-SK" sz="2000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</a:t>
            </a:r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priestorová mriežka </a:t>
            </a:r>
            <a:r>
              <a:rPr lang="sk-SK" altLang="sk-SK" sz="2000" dirty="0" smtClean="0">
                <a:latin typeface="Times New Roman" pitchFamily="18" charset="0"/>
              </a:rPr>
              <a:t>je</a:t>
            </a:r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 </a:t>
            </a:r>
            <a:r>
              <a:rPr lang="sk-SK" altLang="sk-SK" sz="2000" dirty="0" smtClean="0">
                <a:latin typeface="Times New Roman" pitchFamily="18" charset="0"/>
              </a:rPr>
              <a:t>nekonečný počet geometrických bodov (mriežkových bodov) rozložených v priestore tak, že ich usporiadanie v okolí jedného bodu je identické s usporiadaním v okolí ktoréhokoľvek iného bodu mriežky,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</a:t>
            </a:r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báza </a:t>
            </a:r>
            <a:r>
              <a:rPr lang="sk-SK" altLang="sk-SK" sz="2000" dirty="0" smtClean="0">
                <a:latin typeface="Times New Roman" pitchFamily="18" charset="0"/>
              </a:rPr>
              <a:t>je atóm, alebo skupina atómov identicky priradených každému mriežkovému bodu.</a:t>
            </a: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Štruktúrna mriežka (štruktúra kryštálu)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3078" name="Text Box 11"/>
          <p:cNvSpPr txBox="1">
            <a:spLocks noChangeArrowheads="1"/>
          </p:cNvSpPr>
          <p:nvPr/>
        </p:nvSpPr>
        <p:spPr bwMode="auto">
          <a:xfrm>
            <a:off x="214313" y="703724"/>
            <a:ext cx="860615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§"/>
            </a:pPr>
            <a:endParaRPr lang="sk-SK" altLang="sk-SK" sz="2000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vzniká priradením báze každému bodu priestorovej mriežky.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040" y="2298356"/>
            <a:ext cx="8388424" cy="2578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Primitívna bunka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3078" name="Text Box 11"/>
          <p:cNvSpPr txBox="1">
            <a:spLocks noChangeArrowheads="1"/>
          </p:cNvSpPr>
          <p:nvPr/>
        </p:nvSpPr>
        <p:spPr bwMode="auto">
          <a:xfrm>
            <a:off x="214313" y="703724"/>
            <a:ext cx="8606159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§"/>
            </a:pPr>
            <a:endParaRPr lang="sk-SK" altLang="sk-SK" sz="2000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</a:t>
            </a:r>
            <a:r>
              <a:rPr lang="sk-SK" altLang="sk-SK" sz="2000" dirty="0" err="1" smtClean="0">
                <a:latin typeface="Times New Roman" pitchFamily="18" charset="0"/>
              </a:rPr>
              <a:t>rovnobežnosten</a:t>
            </a:r>
            <a:r>
              <a:rPr lang="sk-SK" altLang="sk-SK" sz="2000" dirty="0" smtClean="0">
                <a:latin typeface="Times New Roman" pitchFamily="18" charset="0"/>
              </a:rPr>
              <a:t> vytvorený z trojíc parametrov, nazývame primitívnou bunkou </a:t>
            </a:r>
          </a:p>
          <a:p>
            <a:pPr algn="just"/>
            <a:r>
              <a:rPr lang="sk-SK" altLang="sk-SK" sz="2000" dirty="0" smtClean="0">
                <a:latin typeface="Times New Roman" pitchFamily="18" charset="0"/>
              </a:rPr>
              <a:t>   priestorovej mriežky.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463" y="2343150"/>
            <a:ext cx="555307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gradFill flip="none" rotWithShape="1">
          <a:gsLst>
            <a:gs pos="100000">
              <a:schemeClr val="bg1">
                <a:lumMod val="95000"/>
              </a:schemeClr>
            </a:gs>
            <a:gs pos="0">
              <a:srgbClr val="FF7A00">
                <a:alpha val="0"/>
              </a:srgbClr>
            </a:gs>
            <a:gs pos="29000">
              <a:srgbClr val="FD560B"/>
            </a:gs>
            <a:gs pos="0">
              <a:srgbClr val="4D0808"/>
            </a:gs>
          </a:gsLst>
          <a:lin ang="5400000" scaled="1"/>
          <a:tileRect/>
        </a:gradFill>
        <a:ln w="9525">
          <a:noFill/>
          <a:miter lim="800000"/>
          <a:headEnd/>
          <a:tailEnd/>
        </a:ln>
        <a:effectLst/>
      </a:spPr>
      <a:bodyPr>
        <a:spAutoFit/>
      </a:bodyPr>
      <a:lstStyle>
        <a:defPPr algn="ctr">
          <a:defRPr sz="2500" dirty="0">
            <a:latin typeface="Times New Roman"/>
          </a:defRPr>
        </a:defPPr>
      </a:lstStyle>
    </a:tx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23954</TotalTime>
  <Words>1531</Words>
  <Application>Microsoft Office PowerPoint</Application>
  <PresentationFormat>Prezentácia na obrazovke (4:3)</PresentationFormat>
  <Paragraphs>599</Paragraphs>
  <Slides>53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53</vt:i4>
      </vt:variant>
    </vt:vector>
  </HeadingPairs>
  <TitlesOfParts>
    <vt:vector size="54" baseType="lpstr">
      <vt:lpstr>Výchozí návrh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  <vt:lpstr>Snímka 17</vt:lpstr>
      <vt:lpstr>Snímka 18</vt:lpstr>
      <vt:lpstr>Snímka 19</vt:lpstr>
      <vt:lpstr>Snímka 20</vt:lpstr>
      <vt:lpstr>Snímka 21</vt:lpstr>
      <vt:lpstr>Snímka 22</vt:lpstr>
      <vt:lpstr>Snímka 23</vt:lpstr>
      <vt:lpstr>Snímka 24</vt:lpstr>
      <vt:lpstr>Snímka 25</vt:lpstr>
      <vt:lpstr>Snímka 26</vt:lpstr>
      <vt:lpstr>Snímka 27</vt:lpstr>
      <vt:lpstr>Snímka 28</vt:lpstr>
      <vt:lpstr>Snímka 29</vt:lpstr>
      <vt:lpstr>Snímka 30</vt:lpstr>
      <vt:lpstr>Snímka 31</vt:lpstr>
      <vt:lpstr>Snímka 32</vt:lpstr>
      <vt:lpstr>Snímka 33</vt:lpstr>
      <vt:lpstr>Snímka 34</vt:lpstr>
      <vt:lpstr>Snímka 35</vt:lpstr>
      <vt:lpstr>Snímka 36</vt:lpstr>
      <vt:lpstr>Snímka 37</vt:lpstr>
      <vt:lpstr>Snímka 38</vt:lpstr>
      <vt:lpstr>Snímka 39</vt:lpstr>
      <vt:lpstr>Snímka 40</vt:lpstr>
      <vt:lpstr>Snímka 41</vt:lpstr>
      <vt:lpstr>Snímka 42</vt:lpstr>
      <vt:lpstr>Snímka 43</vt:lpstr>
      <vt:lpstr>Snímka 44</vt:lpstr>
      <vt:lpstr>Snímka 45</vt:lpstr>
      <vt:lpstr>Snímka 46</vt:lpstr>
      <vt:lpstr>Snímka 47</vt:lpstr>
      <vt:lpstr>Snímka 48</vt:lpstr>
      <vt:lpstr>Snímka 49</vt:lpstr>
      <vt:lpstr>Snímka 50</vt:lpstr>
      <vt:lpstr>Snímka 51</vt:lpstr>
      <vt:lpstr>Snímka 52</vt:lpstr>
      <vt:lpstr>Snímka 53</vt:lpstr>
    </vt:vector>
  </TitlesOfParts>
  <Company>KMZaZ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Hutníctvo železa a ocele</dc:title>
  <dc:creator>SK</dc:creator>
  <cp:lastModifiedBy>jarko</cp:lastModifiedBy>
  <cp:revision>704</cp:revision>
  <dcterms:created xsi:type="dcterms:W3CDTF">2005-04-07T08:10:10Z</dcterms:created>
  <dcterms:modified xsi:type="dcterms:W3CDTF">2020-11-16T16:48:48Z</dcterms:modified>
</cp:coreProperties>
</file>