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48" r:id="rId12"/>
    <p:sldId id="328" r:id="rId13"/>
    <p:sldId id="329" r:id="rId14"/>
    <p:sldId id="349" r:id="rId15"/>
    <p:sldId id="330" r:id="rId16"/>
    <p:sldId id="331" r:id="rId17"/>
    <p:sldId id="332" r:id="rId18"/>
    <p:sldId id="350" r:id="rId19"/>
    <p:sldId id="333" r:id="rId20"/>
    <p:sldId id="334" r:id="rId21"/>
    <p:sldId id="335" r:id="rId22"/>
    <p:sldId id="336" r:id="rId23"/>
    <p:sldId id="351" r:id="rId24"/>
    <p:sldId id="337" r:id="rId25"/>
    <p:sldId id="338" r:id="rId26"/>
    <p:sldId id="339" r:id="rId27"/>
    <p:sldId id="340" r:id="rId28"/>
    <p:sldId id="341" r:id="rId29"/>
    <p:sldId id="342" r:id="rId30"/>
    <p:sldId id="352" r:id="rId31"/>
    <p:sldId id="343" r:id="rId32"/>
    <p:sldId id="344" r:id="rId33"/>
    <p:sldId id="345" r:id="rId34"/>
    <p:sldId id="346" r:id="rId35"/>
    <p:sldId id="353" r:id="rId36"/>
    <p:sldId id="354" r:id="rId37"/>
    <p:sldId id="355" r:id="rId38"/>
    <p:sldId id="347" r:id="rId39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A2ED2"/>
    <a:srgbClr val="008000"/>
    <a:srgbClr val="FFFFCC"/>
    <a:srgbClr val="00FF00"/>
    <a:srgbClr val="FFFFFF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38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28. 10. 2019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655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7D5D3-2993-4A8E-8EED-DE8ABF0A003F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5428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webminer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ineral.com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sk.wikipedia.org/wiki/Meteorit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jpeg"/><Relationship Id="rId7" Type="http://schemas.openxmlformats.org/officeDocument/2006/relationships/image" Target="../media/image2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52.jpeg"/><Relationship Id="rId9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ralman.com/mineralmanPHOTOGALLERY.html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" TargetMode="External"/><Relationship Id="rId5" Type="http://schemas.openxmlformats.org/officeDocument/2006/relationships/hyperlink" Target="https://sk.wikipedia.org/" TargetMode="External"/><Relationship Id="rId4" Type="http://schemas.openxmlformats.org/officeDocument/2006/relationships/hyperlink" Target="http://www.webmineral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ebmineral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iner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5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6</a:t>
            </a:r>
          </a:p>
          <a:p>
            <a:pPr algn="ctr"/>
            <a:endParaRPr lang="sk-SK" altLang="sk-SK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Charakteristika minerálov</a:t>
            </a:r>
            <a:endParaRPr lang="sk-SK" alt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trieda – sulfidy (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arsenidy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antimonidy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bismutidy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27584" y="4653136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arzenopyrit</a:t>
            </a:r>
            <a:r>
              <a:rPr lang="sk-SK" altLang="sk-SK" sz="2000" dirty="0" smtClean="0">
                <a:latin typeface="Times New Roman" pitchFamily="18" charset="0"/>
              </a:rPr>
              <a:t>  (</a:t>
            </a:r>
            <a:r>
              <a:rPr lang="sk-SK" altLang="sk-SK" sz="2000" dirty="0" err="1" smtClean="0">
                <a:latin typeface="Times New Roman" pitchFamily="18" charset="0"/>
              </a:rPr>
              <a:t>FeAsS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64088" y="407707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chalkopyrit  (CuFeS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305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426" y="1196752"/>
            <a:ext cx="3937022" cy="26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trieda – sulfidy (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arsenidy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antimonidy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bismutidy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15616" y="4581128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akantit</a:t>
            </a:r>
            <a:r>
              <a:rPr lang="sk-SK" altLang="sk-SK" sz="2000" dirty="0" smtClean="0">
                <a:latin typeface="Times New Roman" pitchFamily="18" charset="0"/>
              </a:rPr>
              <a:t>  (Ag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868144" y="407707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antimonit  (Sb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39752" y="5549170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Jirásek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, J., Vavro, M.: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Nerostné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suroviny a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jejich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využití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3" name="Obrázok 12" descr="http://geologie.vsb.cz/loziska/suroviny/rudy/argentit%2001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3970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rudy/antimonit%2001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389" y="950636"/>
            <a:ext cx="307403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74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halogenidy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4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160 minerálov, t.j. 4 %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má nízku hustotu a nízku tvrdosť, mnohé sú rozpustné vo vode (najmä chloridy) a majú charakteristickú chuť. Obvykle sa jedná o minerály číre, niekedy sú rôzne zafarbené prímesami. Väčšina  jednoduchých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kryštalizuje v sústavách s vysokou symetriou, napr. v kubickej sústave,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ekonomický význam ložísk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je veľký: sú zdrojom surovín pre chemický, potravinársky, metalurgický a sklársky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ložiská chloridov, jodidov a </a:t>
            </a:r>
            <a:r>
              <a:rPr lang="sk-SK" altLang="sk-SK" sz="2000" dirty="0" err="1" smtClean="0">
                <a:latin typeface="Times New Roman" pitchFamily="18" charset="0"/>
              </a:rPr>
              <a:t>bromidov</a:t>
            </a:r>
            <a:r>
              <a:rPr lang="sk-SK" altLang="sk-SK" sz="2000" dirty="0" smtClean="0">
                <a:latin typeface="Times New Roman" pitchFamily="18" charset="0"/>
              </a:rPr>
              <a:t> vznikajú najčastejšie kryštalizáciou z morskej vody (napr. </a:t>
            </a:r>
            <a:r>
              <a:rPr lang="sk-SK" altLang="sk-SK" sz="2000" dirty="0" err="1" smtClean="0">
                <a:latin typeface="Times New Roman" pitchFamily="18" charset="0"/>
              </a:rPr>
              <a:t>halit</a:t>
            </a:r>
            <a:r>
              <a:rPr lang="sk-SK" altLang="sk-SK" sz="2000" dirty="0" smtClean="0">
                <a:latin typeface="Times New Roman" pitchFamily="18" charset="0"/>
              </a:rPr>
              <a:t> - </a:t>
            </a:r>
            <a:r>
              <a:rPr lang="sk-SK" altLang="sk-SK" sz="2000" dirty="0" err="1" smtClean="0">
                <a:latin typeface="Times New Roman" pitchFamily="18" charset="0"/>
              </a:rPr>
              <a:t>NaCl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sylvín</a:t>
            </a:r>
            <a:r>
              <a:rPr lang="sk-SK" altLang="sk-SK" sz="2000" dirty="0" smtClean="0">
                <a:latin typeface="Times New Roman" pitchFamily="18" charset="0"/>
              </a:rPr>
              <a:t> - </a:t>
            </a:r>
            <a:r>
              <a:rPr lang="sk-SK" altLang="sk-SK" sz="2000" dirty="0" err="1" smtClean="0">
                <a:latin typeface="Times New Roman" pitchFamily="18" charset="0"/>
              </a:rPr>
              <a:t>KCl</a:t>
            </a:r>
            <a:r>
              <a:rPr lang="sk-SK" altLang="sk-SK" sz="2000" dirty="0" smtClean="0">
                <a:latin typeface="Times New Roman" pitchFamily="18" charset="0"/>
              </a:rPr>
              <a:t>, fluorit – CaF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halogenidy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59632" y="450912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fluorit  (CaF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56176" y="4181018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halit</a:t>
            </a:r>
            <a:r>
              <a:rPr lang="sk-SK" altLang="sk-SK" sz="2000" dirty="0" smtClean="0">
                <a:latin typeface="Times New Roman" pitchFamily="18" charset="0"/>
              </a:rPr>
              <a:t>  (</a:t>
            </a:r>
            <a:r>
              <a:rPr lang="sk-SK" altLang="sk-SK" sz="2000" dirty="0" err="1" smtClean="0">
                <a:latin typeface="Times New Roman" pitchFamily="18" charset="0"/>
              </a:rPr>
              <a:t>NaCl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456384" cy="30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268760"/>
            <a:ext cx="3374880" cy="27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halogenidy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31640" y="4181018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sylvín</a:t>
            </a:r>
            <a:r>
              <a:rPr lang="sk-SK" altLang="sk-SK" sz="2000" dirty="0" smtClean="0">
                <a:latin typeface="Times New Roman" pitchFamily="18" charset="0"/>
              </a:rPr>
              <a:t>  (</a:t>
            </a:r>
            <a:r>
              <a:rPr lang="sk-SK" altLang="sk-SK" sz="2000" dirty="0" err="1" smtClean="0">
                <a:latin typeface="Times New Roman" pitchFamily="18" charset="0"/>
              </a:rPr>
              <a:t>KCl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339752" y="5549170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Jirásek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, J., Vavro, M.: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Nerostné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suroviny a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jejich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využití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4" name="Obrázok 13" descr="http://geologie.vsb.cz/loziska/suroviny/nerudy/sylv%C3%ADn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5064"/>
            <a:ext cx="383887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93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14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570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fyzikálne a morfologické vlastnosti oxidov a hydroxidov sú veľmi rozmanité v závislosti na ich štruktúre,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výskyt oxidov a hydroxidov je spojený so širokou škálou genetických procesov – vznikajú v magmatickom, </a:t>
            </a:r>
            <a:r>
              <a:rPr lang="sk-SK" altLang="sk-SK" sz="2000" dirty="0" err="1" smtClean="0">
                <a:latin typeface="Times New Roman" pitchFamily="18" charset="0"/>
              </a:rPr>
              <a:t>hydrotermálnom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metasomatickom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metamorfnom</a:t>
            </a:r>
            <a:r>
              <a:rPr lang="sk-SK" altLang="sk-SK" sz="2000" dirty="0" smtClean="0">
                <a:latin typeface="Times New Roman" pitchFamily="18" charset="0"/>
              </a:rPr>
              <a:t> prostredí. Tvoria cca 17 % zemskej kôry, z toho takmer     90 % pripadá na kremeň,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 oxidom a hydroxidom patria ekonomicky významné rudy (napr. na báze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Cr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, Ti, 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Al</a:t>
            </a:r>
            <a:r>
              <a:rPr lang="sk-SK" altLang="sk-SK" sz="2000" dirty="0" smtClean="0">
                <a:latin typeface="Times New Roman" pitchFamily="18" charset="0"/>
              </a:rPr>
              <a:t>, Si, </a:t>
            </a:r>
            <a:r>
              <a:rPr lang="sk-SK" altLang="sk-SK" sz="2000" dirty="0" err="1" smtClean="0">
                <a:latin typeface="Times New Roman" pitchFamily="18" charset="0"/>
              </a:rPr>
              <a:t>Ca</a:t>
            </a:r>
            <a:r>
              <a:rPr lang="sk-SK" altLang="sk-SK" sz="2000" dirty="0" smtClean="0">
                <a:latin typeface="Times New Roman" pitchFamily="18" charset="0"/>
              </a:rPr>
              <a:t>, Mg, </a:t>
            </a:r>
            <a:r>
              <a:rPr lang="sk-SK" altLang="sk-SK" sz="2000" dirty="0" err="1" smtClean="0">
                <a:latin typeface="Times New Roman" pitchFamily="18" charset="0"/>
              </a:rPr>
              <a:t>Sn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Nb</a:t>
            </a:r>
            <a:r>
              <a:rPr lang="sk-SK" altLang="sk-SK" sz="2000" dirty="0" smtClean="0">
                <a:latin typeface="Times New Roman" pitchFamily="18" charset="0"/>
              </a:rPr>
              <a:t>, Ta, U,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59632" y="450912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hematit  (Fe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Large Defernit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371850" cy="2686051"/>
          </a:xfrm>
          <a:prstGeom prst="rect">
            <a:avLst/>
          </a:prstGeom>
          <a:noFill/>
        </p:spPr>
      </p:pic>
      <p:pic>
        <p:nvPicPr>
          <p:cNvPr id="5124" name="Picture 4" descr="Large Magneti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888432" cy="2585502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724128" y="407707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magnetit  (Fe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59632" y="450912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kasiterit</a:t>
            </a:r>
            <a:r>
              <a:rPr lang="sk-SK" altLang="sk-SK" sz="2000" dirty="0" smtClean="0">
                <a:latin typeface="Times New Roman" pitchFamily="18" charset="0"/>
              </a:rPr>
              <a:t>  (SnO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724128" y="407707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kremeň 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82689" cy="30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559138" cy="27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536" y="475708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franklinit</a:t>
            </a:r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Zn,Mn,Fe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2+(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Fe,Mn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868144" y="3789040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chromit</a:t>
            </a:r>
            <a:r>
              <a:rPr lang="sk-SK" altLang="sk-SK" sz="2000" dirty="0" smtClean="0">
                <a:latin typeface="Times New Roman" pitchFamily="18" charset="0"/>
              </a:rPr>
              <a:t>   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FeCr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39752" y="5549170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Jirásek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, J., Vavro, M.: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Nerostné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suroviny a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jejich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využití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5" name="Obrázok 14" descr="http://geologie.vsb.cz/loziska/suroviny/rudy/franklin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1403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rudy/chrom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473" y="980728"/>
            <a:ext cx="345498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71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4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210 minerálov, t.j. 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karbonátov sú v čistej forme bezfarebné, často sa sfarbujú v dôsledku porúch kryštálovej mriežky alebo prítomnosťou inklúzií iných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bežných karbonátov je 3 – 4,5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škály, hustota sa pohybuje v intervale cca 2,5 – 4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, majú dokonalú štiepateľnosť,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najväčšie množstvo karbonátov je na báze vápnika, vznikajú sedimentáciou organizmov, hlavne vo vodnom prostredí. Týmto spôsobom vznikajú veľké a mohutné vrstvy vápencov. Karbonáty sú tiež bežnou zložkou </a:t>
            </a:r>
            <a:r>
              <a:rPr lang="sk-SK" altLang="sk-SK" sz="2000" dirty="0" err="1" smtClean="0">
                <a:latin typeface="Times New Roman" pitchFamily="18" charset="0"/>
              </a:rPr>
              <a:t>hydrotermálnych</a:t>
            </a:r>
            <a:r>
              <a:rPr lang="sk-SK" altLang="sk-SK" sz="2000" dirty="0" smtClean="0">
                <a:latin typeface="Times New Roman" pitchFamily="18" charset="0"/>
              </a:rPr>
              <a:t> žíl.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minerál?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8817" y="857250"/>
            <a:ext cx="89296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chemický prvok                                  alebo                     chemická zlúčenina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Au (zlato) 				                     SiO</a:t>
            </a:r>
            <a:r>
              <a:rPr lang="sk-SK" altLang="sk-SK" sz="2000" baseline="-25000" dirty="0" smtClean="0">
                <a:latin typeface="Times New Roman" pitchFamily="18" charset="0"/>
              </a:rPr>
              <a:t>2 </a:t>
            </a:r>
            <a:r>
              <a:rPr lang="sk-SK" altLang="sk-SK" sz="2000" dirty="0" smtClean="0">
                <a:latin typeface="Times New Roman" pitchFamily="18" charset="0"/>
              </a:rPr>
              <a:t>(kremeň)</a:t>
            </a:r>
            <a:endParaRPr lang="sk-SK" altLang="sk-SK" sz="2000" baseline="-25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4283968" y="285293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14985" y="3501008"/>
            <a:ext cx="41332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vyskytujúce sa v zemskej kôre,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51720" y="4789601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má pevné skupenstvo a kryštalickú štruktúru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8" name="Šípka dolu 17"/>
          <p:cNvSpPr/>
          <p:nvPr/>
        </p:nvSpPr>
        <p:spPr>
          <a:xfrm>
            <a:off x="4283968" y="450912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3186" name="Picture 2" descr="http://prevoirlecoursdelor.com/images/orphysi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840" y="2132856"/>
            <a:ext cx="1440000" cy="1080000"/>
          </a:xfrm>
          <a:prstGeom prst="rect">
            <a:avLst/>
          </a:prstGeom>
          <a:noFill/>
        </p:spPr>
      </p:pic>
      <p:pic>
        <p:nvPicPr>
          <p:cNvPr id="93188" name="Picture 4" descr="http://www.healingwithcrystals.net.au/uploads/1/5/5/7/15572098/573739330_orig.jpg?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16832"/>
            <a:ext cx="1299093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karbonáty patria k významným nerastným surovinám. Sú využívané hlavne ako stavebné a ozdobné materiály (vápence, dolomity, mramory, travertíny), slúžia k výrobe cementu (vápence, mramory, dolomity) a vápna (vápence), v hutníctve </a:t>
            </a:r>
            <a:r>
              <a:rPr lang="sk-SK" altLang="sk-SK" sz="2000" dirty="0" err="1" smtClean="0">
                <a:latin typeface="Times New Roman" pitchFamily="18" charset="0"/>
              </a:rPr>
              <a:t>se</a:t>
            </a:r>
            <a:r>
              <a:rPr lang="sk-SK" altLang="sk-SK" sz="2000" dirty="0" smtClean="0">
                <a:latin typeface="Times New Roman" pitchFamily="18" charset="0"/>
              </a:rPr>
              <a:t> používajú ako </a:t>
            </a:r>
            <a:r>
              <a:rPr lang="sk-SK" altLang="sk-SK" sz="2000" dirty="0" err="1" smtClean="0">
                <a:latin typeface="Times New Roman" pitchFamily="18" charset="0"/>
              </a:rPr>
              <a:t>troskotvorné</a:t>
            </a:r>
            <a:r>
              <a:rPr lang="sk-SK" altLang="sk-SK" sz="2000" dirty="0" smtClean="0">
                <a:latin typeface="Times New Roman" pitchFamily="18" charset="0"/>
              </a:rPr>
              <a:t> prísady (vápence, dolomity),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siderit je rudou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 (FeCO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rodochrozit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 (MnCO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smithsonit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Zn</a:t>
            </a:r>
            <a:r>
              <a:rPr lang="sk-SK" altLang="sk-SK" sz="2000" dirty="0" smtClean="0">
                <a:latin typeface="Times New Roman" pitchFamily="18" charset="0"/>
              </a:rPr>
              <a:t> (ZnCO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cerusit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Pb</a:t>
            </a:r>
            <a:r>
              <a:rPr lang="sk-SK" altLang="sk-SK" sz="2000" dirty="0" smtClean="0">
                <a:latin typeface="Times New Roman" pitchFamily="18" charset="0"/>
              </a:rPr>
              <a:t> (PbCO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azurit</a:t>
            </a:r>
            <a:r>
              <a:rPr lang="sk-SK" altLang="sk-SK" sz="2000" dirty="0" smtClean="0">
                <a:latin typeface="Times New Roman" pitchFamily="18" charset="0"/>
              </a:rPr>
              <a:t> a malachit 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. Magnezit a v menšej miere dolomit sa využívajú v hutníctve (žiaruvzdorné materiály hutníckych pecí) a používajú sa ako ruda pre výrobu kovového Mg</a:t>
            </a:r>
            <a:r>
              <a:rPr lang="sk-SK" altLang="sk-SK" sz="2000" dirty="0">
                <a:latin typeface="Times New Roman" pitchFamily="18" charset="0"/>
              </a:rPr>
              <a:t>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3648" y="4221088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kalcit  (CaCO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84168" y="479715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aragonit  (CaCO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9753"/>
            <a:ext cx="4176464" cy="29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237099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3648" y="5013176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siderit  (FeCO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652120" y="4037002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rodochrozit</a:t>
            </a:r>
            <a:r>
              <a:rPr lang="sk-SK" altLang="sk-SK" sz="2000" dirty="0" smtClean="0">
                <a:latin typeface="Times New Roman" pitchFamily="18" charset="0"/>
              </a:rPr>
              <a:t>  (MnCO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04754"/>
            <a:ext cx="3960440" cy="2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http://geologie.vsb.cz/loziska/suroviny/rudy/rodochrozit%2002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31640" y="4221088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magnezit  (MgCO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68144" y="4581128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nitronatrit</a:t>
            </a:r>
            <a:r>
              <a:rPr lang="sk-SK" altLang="sk-SK" sz="2000" dirty="0" smtClean="0">
                <a:latin typeface="Times New Roman" pitchFamily="18" charset="0"/>
              </a:rPr>
              <a:t>  (NaNO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3" name="Obrázok 12" descr="http://geologie.vsb.cz/loziska/suroviny/nerudy/magnezit%2001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55928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223" y="1407021"/>
            <a:ext cx="3324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9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VI. trieda – sírany (sulfáty)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8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330 minerálov, t.j. 8 %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 sulfáty je charakteristický nekovový vzhľad a nízka tvrdosť (do 4 stupňov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stupnice). Sú väčšinou bezfarebné, alebo perleťovo lesklé, často dokonale štiepateľné,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sulfáty vznikajú v prírode reakciami plynných oxidov síry s okolitými horninami pri vulkanickej činnosti, oxidáciou sulfidov, hlavne pyritu (FeS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majú uplatnenie v stavebnom priemysle (napr. </a:t>
            </a:r>
            <a:r>
              <a:rPr lang="sk-SK" altLang="sk-SK" sz="2000" dirty="0" err="1" smtClean="0">
                <a:latin typeface="Times New Roman" pitchFamily="18" charset="0"/>
              </a:rPr>
              <a:t>sádrovec</a:t>
            </a:r>
            <a:r>
              <a:rPr lang="sk-SK" altLang="sk-SK" sz="2000" dirty="0" smtClean="0">
                <a:latin typeface="Times New Roman" pitchFamily="18" charset="0"/>
              </a:rPr>
              <a:t> – CaSO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· 2H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O), alebo ako zdroj niektorých prvkov (napr. baryt – BaSO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do tejto triedy patria aj </a:t>
            </a:r>
            <a:r>
              <a:rPr lang="sk-SK" altLang="sk-SK" sz="2000" dirty="0" err="1" smtClean="0">
                <a:latin typeface="Times New Roman" pitchFamily="18" charset="0"/>
              </a:rPr>
              <a:t>chromáty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molybdáty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wolframáty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VI. trieda – sírany (sulfáty)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99592" y="4757082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sádrovec</a:t>
            </a:r>
            <a:r>
              <a:rPr lang="sk-SK" altLang="sk-SK" sz="2000" dirty="0" smtClean="0">
                <a:latin typeface="Times New Roman" pitchFamily="18" charset="0"/>
              </a:rPr>
              <a:t>  (CaSO</a:t>
            </a:r>
            <a:r>
              <a:rPr lang="sk-SK" altLang="sk-SK" sz="2000" baseline="-25000" dirty="0" smtClean="0">
                <a:latin typeface="Times New Roman" pitchFamily="18" charset="0"/>
              </a:rPr>
              <a:t>4 </a:t>
            </a:r>
            <a:r>
              <a:rPr lang="sk-SK" altLang="sk-SK" sz="2000" dirty="0" smtClean="0">
                <a:latin typeface="Times New Roman" pitchFamily="18" charset="0"/>
              </a:rPr>
              <a:t>. 2H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2160" y="4581128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baryt  (BaSO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06202"/>
            <a:ext cx="3027370" cy="384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2808312" cy="347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VII. trieda – fosforečnany (fosfáty)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700 minerálov, t.j. 18 %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a hustota sa u fosfátov pohybujú v širokom intervale (tvrdosť = 1– 6,5, hustota = 1,7–7,3 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), rozmanité sú aj ich makroskopické vlastnosti,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veľké množstvo druhov fosfátov vzniká v prostredí, kde sú zdrojom fosforu zvyšky organizmov vytvárajúcich fosfátovú kostru,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praktický význam majú hlavne fosfátové sedimenty tvorené </a:t>
            </a:r>
            <a:r>
              <a:rPr lang="sk-SK" altLang="sk-SK" sz="2000" dirty="0" err="1" smtClean="0">
                <a:latin typeface="Times New Roman" pitchFamily="18" charset="0"/>
              </a:rPr>
              <a:t>apatitom</a:t>
            </a:r>
            <a:r>
              <a:rPr lang="sk-SK" altLang="sk-SK" sz="2000" dirty="0" smtClean="0">
                <a:latin typeface="Times New Roman" pitchFamily="18" charset="0"/>
              </a:rPr>
              <a:t>, ktoré sú surovinami pre výrobu fosforečných </a:t>
            </a:r>
            <a:r>
              <a:rPr lang="sk-SK" altLang="sk-SK" sz="2000" dirty="0" err="1" smtClean="0">
                <a:latin typeface="Times New Roman" pitchFamily="18" charset="0"/>
              </a:rPr>
              <a:t>hnojiv</a:t>
            </a:r>
            <a:r>
              <a:rPr lang="sk-SK" altLang="sk-SK" sz="2000" dirty="0" smtClean="0">
                <a:latin typeface="Times New Roman" pitchFamily="18" charset="0"/>
              </a:rPr>
              <a:t> a fosforu. Fosfáty sú tiež zdrojom prvkov vzácnych zemín a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VII. trieda – fosforečnany (fosfáty)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3568" y="4725144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apatit</a:t>
            </a:r>
            <a:r>
              <a:rPr lang="sk-SK" altLang="sk-SK" sz="2000" dirty="0" smtClean="0">
                <a:latin typeface="Times New Roman" pitchFamily="18" charset="0"/>
              </a:rPr>
              <a:t>  (Ca</a:t>
            </a:r>
            <a:r>
              <a:rPr lang="sk-SK" altLang="sk-SK" sz="2000" baseline="-25000" dirty="0" smtClean="0">
                <a:latin typeface="Times New Roman" pitchFamily="18" charset="0"/>
              </a:rPr>
              <a:t>5</a:t>
            </a:r>
            <a:r>
              <a:rPr lang="sk-SK" altLang="sk-SK" sz="2000" dirty="0" smtClean="0">
                <a:latin typeface="Times New Roman" pitchFamily="18" charset="0"/>
              </a:rPr>
              <a:t>(PO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(</a:t>
            </a:r>
            <a:r>
              <a:rPr lang="sk-SK" altLang="sk-SK" sz="2000" dirty="0" err="1" smtClean="0">
                <a:latin typeface="Times New Roman" pitchFamily="18" charset="0"/>
              </a:rPr>
              <a:t>OH,F,Cl</a:t>
            </a:r>
            <a:r>
              <a:rPr lang="sk-SK" altLang="sk-SK" sz="2000" dirty="0" smtClean="0">
                <a:latin typeface="Times New Roman" pitchFamily="18" charset="0"/>
              </a:rPr>
              <a:t>) 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4077072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tyrkys  CuAl</a:t>
            </a:r>
            <a:r>
              <a:rPr lang="sk-SK" altLang="sk-SK" sz="2000" baseline="-25000" dirty="0" smtClean="0">
                <a:latin typeface="Times New Roman" pitchFamily="18" charset="0"/>
              </a:rPr>
              <a:t>6</a:t>
            </a:r>
            <a:r>
              <a:rPr lang="sk-SK" altLang="sk-SK" sz="2000" dirty="0" smtClean="0">
                <a:latin typeface="Times New Roman" pitchFamily="18" charset="0"/>
              </a:rPr>
              <a:t>(PO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(OH)</a:t>
            </a:r>
            <a:r>
              <a:rPr lang="sk-SK" altLang="sk-SK" sz="2000" baseline="-25000" dirty="0" smtClean="0">
                <a:latin typeface="Times New Roman" pitchFamily="18" charset="0"/>
              </a:rPr>
              <a:t>8</a:t>
            </a:r>
            <a:r>
              <a:rPr lang="sk-SK" altLang="sk-SK" sz="2000" dirty="0" smtClean="0">
                <a:latin typeface="Times New Roman" pitchFamily="18" charset="0"/>
              </a:rPr>
              <a:t>·4(H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695" y="908721"/>
            <a:ext cx="34487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Large Apati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353557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VIII. trieda – kremičitany (silikáty)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1050 minerálov, t.j. 26 %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silikáty sú najviac vyskytujúcou sa skupinou minerálov – tvoria asi 75 % zemskej kôry, spolu s kremeňom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 - ktorý je im štruktúrne blízky) dokonca asi 95 %,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predstavujú veľmi dôležitú skupinu nerastných surovín pre keramický, sklársky, stavebný a hutnícky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mnoho silikátov patrí medzi významné </a:t>
            </a:r>
            <a:r>
              <a:rPr lang="sk-SK" altLang="sk-SK" sz="2000" dirty="0" err="1" smtClean="0">
                <a:latin typeface="Times New Roman" pitchFamily="18" charset="0"/>
              </a:rPr>
              <a:t>horninotvorné</a:t>
            </a:r>
            <a:r>
              <a:rPr lang="sk-SK" altLang="sk-SK" sz="2000" dirty="0" smtClean="0">
                <a:latin typeface="Times New Roman" pitchFamily="18" charset="0"/>
              </a:rPr>
              <a:t> minerály, napr. </a:t>
            </a:r>
            <a:r>
              <a:rPr lang="sk-SK" altLang="sk-SK" sz="2000" dirty="0" err="1" smtClean="0">
                <a:latin typeface="Times New Roman" pitchFamily="18" charset="0"/>
              </a:rPr>
              <a:t>olivín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Mg,Fe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SiO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augit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Ca,Mg,Fe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Mg,Fe,Al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Si,Al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6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muskovit</a:t>
            </a:r>
            <a:r>
              <a:rPr lang="sk-SK" altLang="sk-SK" sz="2000" dirty="0" smtClean="0">
                <a:latin typeface="Times New Roman" pitchFamily="18" charset="0"/>
              </a:rPr>
              <a:t>  KAl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(Si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Al)O</a:t>
            </a:r>
            <a:r>
              <a:rPr lang="sk-SK" altLang="sk-SK" sz="2000" baseline="-25000" dirty="0" smtClean="0">
                <a:latin typeface="Times New Roman" pitchFamily="18" charset="0"/>
              </a:rPr>
              <a:t>10</a:t>
            </a:r>
            <a:r>
              <a:rPr lang="sk-SK" altLang="sk-SK" sz="2000" dirty="0" smtClean="0">
                <a:latin typeface="Times New Roman" pitchFamily="18" charset="0"/>
              </a:rPr>
              <a:t>(OH)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VIII. trieda – kremičitany (silikáty)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472514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augit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Ca,Mg,Fe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Mg,Fe,Al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Si,Al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6</a:t>
            </a:r>
            <a:r>
              <a:rPr lang="sk-SK" altLang="sk-SK" sz="2000" dirty="0" smtClean="0">
                <a:latin typeface="Times New Roman" pitchFamily="18" charset="0"/>
              </a:rPr>
              <a:t>) 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24128" y="454105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beryl  (Be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Al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Si</a:t>
            </a:r>
            <a:r>
              <a:rPr lang="sk-SK" altLang="sk-SK" sz="2000" baseline="-25000" dirty="0" smtClean="0">
                <a:latin typeface="Times New Roman" pitchFamily="18" charset="0"/>
              </a:rPr>
              <a:t>6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18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89496"/>
            <a:ext cx="3283171" cy="30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544"/>
            <a:ext cx="2501825" cy="34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Popis a charakteristika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78140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Pre popis a charakteristiku minerálov je potrebné poznať ich základné fyzikálne a chemické vlastnosti.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tieto vlastnosti sú potrebné k presnej klasifikácii minerálov do hierarchického systému a k ich rýchlej a jednoduchšej determinácii (určeniu).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3491880" y="242659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VIII. trieda – kremičitany (silikáty)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71600" y="479715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olivín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Mg,Fe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68144" y="407707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kyanit</a:t>
            </a:r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ázok 12" descr="http://geologie.vsb.cz/loziska/suroviny/nerudy/oliv%C3%ADn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95793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nerudy/kyanit%2002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151" y="959978"/>
            <a:ext cx="383730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339752" y="5549170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Jirásek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, J., Vavro, M.: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Nerostné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suroviny a </a:t>
            </a:r>
            <a:r>
              <a:rPr lang="sk-SK" altLang="sk-SK" sz="2000" dirty="0" err="1">
                <a:solidFill>
                  <a:srgbClr val="00CC00"/>
                </a:solidFill>
                <a:latin typeface="Times New Roman" pitchFamily="18" charset="0"/>
              </a:rPr>
              <a:t>jejich</a:t>
            </a:r>
            <a:r>
              <a:rPr lang="sk-SK" altLang="sk-SK" sz="2000" dirty="0">
                <a:solidFill>
                  <a:srgbClr val="00CC00"/>
                </a:solidFill>
                <a:latin typeface="Times New Roman" pitchFamily="18" charset="0"/>
              </a:rPr>
              <a:t> využití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IX.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organoidy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29565"/>
            <a:ext cx="7814071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40 minerálov, t.j. 1 %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medzi </a:t>
            </a:r>
            <a:r>
              <a:rPr lang="sk-SK" altLang="sk-SK" sz="2000" dirty="0" err="1" smtClean="0">
                <a:latin typeface="Times New Roman" pitchFamily="18" charset="0"/>
              </a:rPr>
              <a:t>organoidy</a:t>
            </a:r>
            <a:r>
              <a:rPr lang="sk-SK" altLang="sk-SK" sz="2000" dirty="0" smtClean="0">
                <a:latin typeface="Times New Roman" pitchFamily="18" charset="0"/>
              </a:rPr>
              <a:t> sú priradené prírodné látky organickej povahy. Trieda sa tiež rozdeľuje na soli organických kyselín (napr. </a:t>
            </a:r>
            <a:r>
              <a:rPr lang="sk-SK" altLang="sk-SK" sz="2000" dirty="0" err="1" smtClean="0">
                <a:latin typeface="Times New Roman" pitchFamily="18" charset="0"/>
              </a:rPr>
              <a:t>whewellit</a:t>
            </a:r>
            <a:r>
              <a:rPr lang="sk-SK" altLang="sk-SK" sz="2000" dirty="0" smtClean="0">
                <a:latin typeface="Times New Roman" pitchFamily="18" charset="0"/>
              </a:rPr>
              <a:t> - CaC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· H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O), uhľovodíky (napr. </a:t>
            </a:r>
            <a:r>
              <a:rPr lang="sk-SK" altLang="sk-SK" sz="2000" dirty="0" err="1" smtClean="0">
                <a:latin typeface="Times New Roman" pitchFamily="18" charset="0"/>
              </a:rPr>
              <a:t>fichtelit</a:t>
            </a:r>
            <a:r>
              <a:rPr lang="sk-SK" altLang="sk-SK" sz="2000" dirty="0" smtClean="0">
                <a:latin typeface="Times New Roman" pitchFamily="18" charset="0"/>
              </a:rPr>
              <a:t> - C</a:t>
            </a:r>
            <a:r>
              <a:rPr lang="sk-SK" altLang="sk-SK" sz="2000" baseline="-25000" dirty="0" smtClean="0">
                <a:latin typeface="Times New Roman" pitchFamily="18" charset="0"/>
              </a:rPr>
              <a:t>18</a:t>
            </a:r>
            <a:r>
              <a:rPr lang="sk-SK" altLang="sk-SK" sz="2000" dirty="0" smtClean="0"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latin typeface="Times New Roman" pitchFamily="18" charset="0"/>
              </a:rPr>
              <a:t>32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pryskyrica</a:t>
            </a:r>
            <a:r>
              <a:rPr lang="sk-SK" altLang="sk-SK" sz="2000" dirty="0" smtClean="0">
                <a:latin typeface="Times New Roman" pitchFamily="18" charset="0"/>
              </a:rPr>
              <a:t> (napr. jantár - C</a:t>
            </a:r>
            <a:r>
              <a:rPr lang="sk-SK" altLang="sk-SK" sz="2000" baseline="-25000" dirty="0" smtClean="0">
                <a:latin typeface="Times New Roman" pitchFamily="18" charset="0"/>
              </a:rPr>
              <a:t>12</a:t>
            </a:r>
            <a:r>
              <a:rPr lang="sk-SK" altLang="sk-SK" sz="2000" dirty="0" smtClean="0"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latin typeface="Times New Roman" pitchFamily="18" charset="0"/>
              </a:rPr>
              <a:t>20</a:t>
            </a:r>
            <a:r>
              <a:rPr lang="sk-SK" altLang="sk-SK" sz="2000" dirty="0" smtClean="0">
                <a:latin typeface="Times New Roman" pitchFamily="18" charset="0"/>
              </a:rPr>
              <a:t>O a podobné hmoty,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naopak </a:t>
            </a:r>
            <a:r>
              <a:rPr lang="sk-SK" altLang="sk-SK" sz="2000" dirty="0" err="1" smtClean="0">
                <a:latin typeface="Times New Roman" pitchFamily="18" charset="0"/>
              </a:rPr>
              <a:t>kaustobiolity</a:t>
            </a:r>
            <a:r>
              <a:rPr lang="sk-SK" altLang="sk-SK" sz="2000" dirty="0" smtClean="0">
                <a:latin typeface="Times New Roman" pitchFamily="18" charset="0"/>
              </a:rPr>
              <a:t> (napr. uhlie, ropa, asfalty a pod.) dnes k minerálom nie sú priradzované.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IX.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organoidy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hnonline.sk/sites/default/files/thumbnails/article/201405/jan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816424" cy="2847174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31640" y="4221088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jantár  (C</a:t>
            </a:r>
            <a:r>
              <a:rPr lang="sk-SK" altLang="sk-SK" sz="2000" baseline="-25000" dirty="0" smtClean="0">
                <a:latin typeface="Times New Roman" pitchFamily="18" charset="0"/>
              </a:rPr>
              <a:t>12</a:t>
            </a:r>
            <a:r>
              <a:rPr lang="sk-SK" altLang="sk-SK" sz="2000" dirty="0" smtClean="0"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latin typeface="Times New Roman" pitchFamily="18" charset="0"/>
              </a:rPr>
              <a:t>20</a:t>
            </a:r>
            <a:r>
              <a:rPr lang="sk-SK" altLang="sk-SK" sz="2000" dirty="0" smtClean="0">
                <a:latin typeface="Times New Roman" pitchFamily="18" charset="0"/>
              </a:rPr>
              <a:t>O)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3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39940" name="Picture 4" descr="http://i.ck.cz/f/686/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986526" cy="3384376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12160" y="4509120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jantár  (C</a:t>
            </a:r>
            <a:r>
              <a:rPr lang="sk-SK" altLang="sk-SK" sz="2000" baseline="-25000" dirty="0" smtClean="0">
                <a:latin typeface="Times New Roman" pitchFamily="18" charset="0"/>
              </a:rPr>
              <a:t>12</a:t>
            </a:r>
            <a:r>
              <a:rPr lang="sk-SK" altLang="sk-SK" sz="2000" dirty="0" smtClean="0"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latin typeface="Times New Roman" pitchFamily="18" charset="0"/>
              </a:rPr>
              <a:t>20</a:t>
            </a:r>
            <a:r>
              <a:rPr lang="sk-SK" altLang="sk-SK" sz="2000" dirty="0" smtClean="0">
                <a:latin typeface="Times New Roman" pitchFamily="18" charset="0"/>
              </a:rPr>
              <a:t>O)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X. trieda – meteority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29565"/>
            <a:ext cx="7814071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Prevažná väčšina meteoritov sú kamenné </a:t>
            </a:r>
            <a:r>
              <a:rPr lang="sk-SK" altLang="sk-SK" sz="2000" dirty="0" err="1" smtClean="0">
                <a:latin typeface="Times New Roman" pitchFamily="18" charset="0"/>
              </a:rPr>
              <a:t>chondrity</a:t>
            </a:r>
            <a:r>
              <a:rPr lang="sk-SK" altLang="sk-SK" sz="2000" dirty="0" smtClean="0">
                <a:latin typeface="Times New Roman" pitchFamily="18" charset="0"/>
              </a:rPr>
              <a:t>, existujú však aj železné meteority. Aby meteorit dopadol na zem, musí byť priemer </a:t>
            </a:r>
            <a:r>
              <a:rPr lang="sk-SK" altLang="sk-SK" sz="2000" dirty="0" err="1" smtClean="0">
                <a:latin typeface="Times New Roman" pitchFamily="18" charset="0"/>
              </a:rPr>
              <a:t>meteoroidu</a:t>
            </a:r>
            <a:r>
              <a:rPr lang="sk-SK" altLang="sk-SK" sz="2000" dirty="0" smtClean="0">
                <a:latin typeface="Times New Roman" pitchFamily="18" charset="0"/>
              </a:rPr>
              <a:t> minimálne jeden meter a jeho hmotnosť minimálne jedna tona. Musí sa okrem toho pohybovať malou rýchlosťou, t. j. 10 až 20 km/s. Z celého </a:t>
            </a:r>
            <a:r>
              <a:rPr lang="sk-SK" altLang="sk-SK" sz="2000" dirty="0" err="1" smtClean="0">
                <a:latin typeface="Times New Roman" pitchFamily="18" charset="0"/>
              </a:rPr>
              <a:t>meteoroidu</a:t>
            </a:r>
            <a:r>
              <a:rPr lang="sk-SK" altLang="sk-SK" sz="2000" dirty="0" smtClean="0">
                <a:latin typeface="Times New Roman" pitchFamily="18" charset="0"/>
              </a:rPr>
              <a:t> dopadne na zemský povrch iba niekoľko kilogramov, pretože prevažná väčšina hmoty sa roztaví a vyparí preletom cez atmosféru.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X. trieda – meteority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27584" y="4077072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železný meteorit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635896" y="5301208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  <a:hlinkClick r:id="rId2"/>
              </a:rPr>
              <a:t>https://sk.wikipedia.org/wiki/Meteorit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43010" name="Picture 2" descr="https://upload.wikimedia.org/wikipedia/commons/a/ab/SikhoteAlinMeteo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269080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Triedy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Obrázok 8" descr="http://geologie.vsb.cz/loziska/suroviny/rudy/antimonit%2001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2779"/>
            <a:ext cx="1512168" cy="13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496" y="2428870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antimonit  Sb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4" name="Obrázok 13" descr="http://geologie.vsb.cz/loziska/suroviny/nerudy/dolomit%2002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40658"/>
            <a:ext cx="1630621" cy="13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23728" y="2433640"/>
            <a:ext cx="2570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dolomit 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CaMg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ázok 15" descr="http://geologie.vsb.cz/loziska/suroviny/nerudy/fluorit%2004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61766"/>
            <a:ext cx="1546927" cy="134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25478" y="2452826"/>
            <a:ext cx="1634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fluorit 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ázok 17" descr="http://geologie.vsb.cz/loziska/suroviny/rudy/galenit%2002_resiz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853" y="940956"/>
            <a:ext cx="1413611" cy="13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329734" y="2452826"/>
            <a:ext cx="1634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galenit  </a:t>
            </a:r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PbS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Obrázok 19" descr="http://geologie.vsb.cz/loziska/suroviny/nerudy/halit%2003_resiz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32650"/>
            <a:ext cx="1584176" cy="13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79512" y="5152001"/>
            <a:ext cx="1634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halit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Na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rázok 21" descr="http://geologie.vsb.cz/loziska/suroviny/rudy/hematit%2002_resiz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78599"/>
            <a:ext cx="1630621" cy="13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83768" y="5166513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hematit  Fe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5" name="Picture 2" descr="http://prevoirlecoursdelor.com/images/orphysiqu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7391" y="3660941"/>
            <a:ext cx="1583584" cy="1367853"/>
          </a:xfrm>
          <a:prstGeom prst="rect">
            <a:avLst/>
          </a:prstGeom>
          <a:noFill/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076056" y="518913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zlato  Au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7" name="Obrázok 26" descr="http://geologie.vsb.cz/loziska/suroviny/nerudy/magnezit%2001_resiz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8356" y="3660940"/>
            <a:ext cx="1522116" cy="13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005699" y="5157192"/>
            <a:ext cx="217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magnezit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Triedy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496" y="2428870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ilmenit</a:t>
            </a:r>
            <a:r>
              <a:rPr lang="sk-SK" altLang="sk-SK" sz="2000" dirty="0" smtClean="0">
                <a:latin typeface="Times New Roman" pitchFamily="18" charset="0"/>
              </a:rPr>
              <a:t>  FeTiO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051720" y="2433640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sádrovec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·2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25478" y="2452826"/>
            <a:ext cx="1418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diamant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329734" y="2452826"/>
            <a:ext cx="1634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dirty="0" smtClean="0">
                <a:latin typeface="Times New Roman" pitchFamily="18" charset="0"/>
              </a:rPr>
              <a:t>kremeň  SiO</a:t>
            </a:r>
            <a:r>
              <a:rPr lang="sk-SK" altLang="sk-SK" baseline="-25000" dirty="0" smtClean="0">
                <a:latin typeface="Times New Roman" pitchFamily="18" charset="0"/>
              </a:rPr>
              <a:t>2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843808" y="518913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síra  S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773451" y="5157192"/>
            <a:ext cx="217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vápenec  Ca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Obrázok 23" descr="http://geologie.vsb.cz/loziska/suroviny/rudy/ilmenit%2001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02" y="909340"/>
            <a:ext cx="1561486" cy="13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ok 28" descr="http://geologie.vsb.cz/loziska/suroviny/nerudy/s%C3%A1drovec%2004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429" y="892968"/>
            <a:ext cx="1633960" cy="13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ázok 29" descr="http://geologie.vsb.cz/loziska/suroviny/nerudy/diamant%2001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289" y="802854"/>
            <a:ext cx="1617685" cy="14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ok 30" descr="http://geologie.vsb.cz/loziska/suroviny/nerudy/k%C5%99i%C5%A1%C5%A5%C3%A1l%2001_resiz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38" y="802854"/>
            <a:ext cx="1537033" cy="14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ázok 31" descr="http://geologie.vsb.cz/loziska/suroviny/rudy/chalkopyrit%2002_resiz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21" y="3720753"/>
            <a:ext cx="1519159" cy="13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-36512" y="5296677"/>
            <a:ext cx="2516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dirty="0" smtClean="0">
                <a:latin typeface="Times New Roman" pitchFamily="18" charset="0"/>
              </a:rPr>
              <a:t>chalkopyrit  (CuFeS</a:t>
            </a:r>
            <a:r>
              <a:rPr lang="sk-SK" altLang="sk-SK" baseline="-25000" dirty="0" smtClean="0">
                <a:latin typeface="Times New Roman" pitchFamily="18" charset="0"/>
              </a:rPr>
              <a:t>2</a:t>
            </a:r>
            <a:r>
              <a:rPr lang="sk-SK" altLang="sk-SK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4" name="Obrázok 33" descr="http://geologie.vsb.cz/loziska/suroviny/nerudy/s%C3%ADra%2001_resiz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7534" y="3699672"/>
            <a:ext cx="1656855" cy="13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Obrázok 34" descr="http://geologie.vsb.cz/loziska/suroviny/nerudy/v%C3%A1penec%2002_resiz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5647" y="3660939"/>
            <a:ext cx="1615005" cy="13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ázok 35" descr="http://geologie.vsb.cz/loziska/suroviny/rudy/magnetit%2002_resiz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3438" y="3694513"/>
            <a:ext cx="1615005" cy="13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236296" y="5157192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magnetit  Fe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9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Triedy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2512752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dirty="0" smtClean="0">
                <a:latin typeface="Times New Roman" pitchFamily="18" charset="0"/>
                <a:cs typeface="Times New Roman" panose="02020603050405020304" pitchFamily="18" charset="0"/>
              </a:rPr>
              <a:t>malachit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)(OH)</a:t>
            </a:r>
            <a:r>
              <a:rPr lang="sk-S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27784" y="518913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platina </a:t>
            </a:r>
            <a:r>
              <a:rPr lang="sk-SK" altLang="sk-SK" sz="2000" dirty="0" err="1" smtClean="0">
                <a:latin typeface="Times New Roman" pitchFamily="18" charset="0"/>
              </a:rPr>
              <a:t>Pt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6" name="Obrázok 35" descr="http://geologie.vsb.cz/loziska/suroviny/rudy/magnet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166" y="3694513"/>
            <a:ext cx="1615005" cy="13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788024" y="5157192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magnetit  Fe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2" name="Obrázok 21" descr="http://geologie.vsb.cz/loziska/suroviny/rudy/malachit%2003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931728"/>
            <a:ext cx="1482017" cy="132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ok 24" descr="http://geologie.vsb.cz/loziska/suroviny/rudy/sfalerit%2002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3347" y="836712"/>
            <a:ext cx="1630621" cy="14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793230" y="2492896"/>
            <a:ext cx="1634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sfalerit</a:t>
            </a:r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sk-SK" altLang="sk-SK" sz="2000" dirty="0" err="1" smtClean="0">
                <a:latin typeface="Times New Roman" pitchFamily="18" charset="0"/>
                <a:cs typeface="Times New Roman" panose="02020603050405020304" pitchFamily="18" charset="0"/>
              </a:rPr>
              <a:t>ZnS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hnonline.sk/sites/default/files/thumbnails/article/201405/jan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1691680" cy="1357906"/>
          </a:xfrm>
          <a:prstGeom prst="rect">
            <a:avLst/>
          </a:prstGeom>
          <a:noFill/>
        </p:spPr>
      </p:pic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788024" y="2492896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jantár  (C</a:t>
            </a:r>
            <a:r>
              <a:rPr lang="sk-SK" altLang="sk-SK" sz="2000" baseline="-25000" dirty="0" smtClean="0">
                <a:latin typeface="Times New Roman" pitchFamily="18" charset="0"/>
              </a:rPr>
              <a:t>12</a:t>
            </a:r>
            <a:r>
              <a:rPr lang="sk-SK" altLang="sk-SK" sz="2000" dirty="0" smtClean="0">
                <a:latin typeface="Times New Roman" pitchFamily="18" charset="0"/>
              </a:rPr>
              <a:t>H</a:t>
            </a:r>
            <a:r>
              <a:rPr lang="sk-SK" altLang="sk-SK" sz="2000" baseline="-25000" dirty="0" smtClean="0">
                <a:latin typeface="Times New Roman" pitchFamily="18" charset="0"/>
              </a:rPr>
              <a:t>20</a:t>
            </a:r>
            <a:r>
              <a:rPr lang="sk-SK" altLang="sk-SK" sz="2000" dirty="0" smtClean="0">
                <a:latin typeface="Times New Roman" pitchFamily="18" charset="0"/>
              </a:rPr>
              <a:t>O)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9" name="Obrázok 38" descr="http://geologie.vsb.cz/loziska/suroviny/nerudy/oliv%C3%ADn%2002_resiz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7194" y="908720"/>
            <a:ext cx="1681250" cy="132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948264" y="2456608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olivín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Mg,Fe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sk-S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71493"/>
            <a:ext cx="1224136" cy="15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34144" y="5229200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baryt  (BaSO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1042" y="3660939"/>
            <a:ext cx="1805210" cy="135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Obrázok 43" descr="http://geologie.vsb.cz/loziska/suroviny/nerudy/magnezit%2001_resiz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8356" y="3660940"/>
            <a:ext cx="1522116" cy="13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005699" y="5157192"/>
            <a:ext cx="217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  <a:cs typeface="Times New Roman" panose="02020603050405020304" pitchFamily="18" charset="0"/>
              </a:rPr>
              <a:t>magnezit 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sk-S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4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u="sng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3"/>
              </a:rPr>
              <a:t>http://www.mineralman.com/mineralmanPHOTOGALLERY.html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altLang="sk-SK" sz="1200" dirty="0" err="1" smtClean="0">
                <a:solidFill>
                  <a:srgbClr val="00CC00"/>
                </a:solidFill>
                <a:latin typeface="+mn-lt"/>
                <a:hlinkClick r:id="rId4"/>
              </a:rPr>
              <a:t>www.webmineral.com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5"/>
              </a:rPr>
              <a:t>https://sk.wikipedia.org/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6"/>
              </a:rPr>
              <a:t>https://cs.wikipedia.org/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Triedy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I.        Prvky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II.      Sulfidy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III.     </a:t>
            </a:r>
            <a:r>
              <a:rPr lang="sk-SK" altLang="sk-SK" sz="2000" dirty="0" err="1" smtClean="0">
                <a:latin typeface="Times New Roman" pitchFamily="18" charset="0"/>
              </a:rPr>
              <a:t>Halogenidy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IV.     Oxidy a hydroxidy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V.      Karbonáty a dusičnany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VI.    Sírany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VII.   Fosforečnany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VIII.  Kremičitany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IX.    </a:t>
            </a:r>
            <a:r>
              <a:rPr lang="sk-SK" altLang="sk-SK" sz="2000" dirty="0" err="1" smtClean="0">
                <a:latin typeface="Times New Roman" pitchFamily="18" charset="0"/>
              </a:rPr>
              <a:t>Organoidy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 X.    Meteority.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Vlastnosti minerálov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04664"/>
            <a:ext cx="7814071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chemické vlastnosti, fázové zloženie,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kryštálový tvar a kryštalografická sústava,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farba a lesk,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hustota,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tvrdosť a pevnosť,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štiepateľnosť a lom,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taviteľnosť, žiaruvzdornosť,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magnetické vlastnosti,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elektrické vlastnosti.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I. trieda – prvky (karbidy,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nitridy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fosfidy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silicidy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110 minerálov, t.j. 3 %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prvok je definovaný ako látka zložená z atómov s rovnakým protónovým číslom. Zemská kôra je tvorená prvkami s protónovými číslami 1 (H) - 92 (U),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len malá časť prvkov sa vyskytuje v prírode v rýdzom stave,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prvky sa v mineralógii, podobne ako v chémii, rozdeľujú na kovy (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Ag</a:t>
            </a:r>
            <a:r>
              <a:rPr lang="sk-SK" altLang="sk-SK" sz="2000" dirty="0" smtClean="0">
                <a:latin typeface="Times New Roman" pitchFamily="18" charset="0"/>
              </a:rPr>
              <a:t>, Au, </a:t>
            </a:r>
            <a:r>
              <a:rPr lang="sk-SK" altLang="sk-SK" sz="2000" dirty="0" err="1" smtClean="0">
                <a:latin typeface="Times New Roman" pitchFamily="18" charset="0"/>
              </a:rPr>
              <a:t>Hg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Pt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polokovy</a:t>
            </a:r>
            <a:r>
              <a:rPr lang="sk-SK" altLang="sk-SK" sz="2000" dirty="0" smtClean="0">
                <a:latin typeface="Times New Roman" pitchFamily="18" charset="0"/>
              </a:rPr>
              <a:t> (Bi, </a:t>
            </a:r>
            <a:r>
              <a:rPr lang="sk-SK" altLang="sk-SK" sz="2000" dirty="0" err="1" smtClean="0">
                <a:latin typeface="Times New Roman" pitchFamily="18" charset="0"/>
              </a:rPr>
              <a:t>As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Sb</a:t>
            </a:r>
            <a:r>
              <a:rPr lang="sk-SK" altLang="sk-SK" sz="2000" dirty="0" smtClean="0">
                <a:latin typeface="Times New Roman" pitchFamily="18" charset="0"/>
              </a:rPr>
              <a:t>) a nekovy (S, C).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I. trieda – prvky (karbidy,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nitridy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fosfidy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silicidy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509"/>
          <a:stretch>
            <a:fillRect/>
          </a:stretch>
        </p:blipFill>
        <p:spPr bwMode="auto">
          <a:xfrm>
            <a:off x="611560" y="836713"/>
            <a:ext cx="22941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905994" cy="2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43608" y="4797152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zlato  (Au)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12160" y="4077072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platina  (</a:t>
            </a:r>
            <a:r>
              <a:rPr lang="sk-SK" altLang="sk-SK" sz="2000" dirty="0" err="1" smtClean="0">
                <a:latin typeface="Times New Roman" pitchFamily="18" charset="0"/>
              </a:rPr>
              <a:t>Pt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4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I. trieda – prvky (karbidy,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nitridy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fosfidy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silicidy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5656" y="4581128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ortuť (</a:t>
            </a:r>
            <a:r>
              <a:rPr lang="sk-SK" altLang="sk-SK" sz="2000" dirty="0" err="1" smtClean="0">
                <a:latin typeface="Times New Roman" pitchFamily="18" charset="0"/>
              </a:rPr>
              <a:t>Hg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228184" y="4077072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grafit  (C)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32040" y="530120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Zdroj: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  <a:hlinkClick r:id="rId3"/>
              </a:rPr>
              <a:t>www.webmineral.com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090417" cy="32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24744"/>
            <a:ext cx="3456384" cy="272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trieda – sulfidy (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arsenidy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antimonidy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bismutidy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600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sulfidy majú väčšinou vysokú hustotu (napr. 5 – 8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polokovový</a:t>
            </a:r>
            <a:r>
              <a:rPr lang="sk-SK" altLang="sk-SK" sz="2000" dirty="0" smtClean="0">
                <a:latin typeface="Times New Roman" pitchFamily="18" charset="0"/>
              </a:rPr>
              <a:t> či kovový lesk, sú nepriehľadné, majú najčastejšie šedú, </a:t>
            </a:r>
            <a:r>
              <a:rPr lang="sk-SK" altLang="sk-SK" sz="2000" dirty="0" err="1" smtClean="0">
                <a:latin typeface="Times New Roman" pitchFamily="18" charset="0"/>
              </a:rPr>
              <a:t>žltošedú</a:t>
            </a:r>
            <a:r>
              <a:rPr lang="sk-SK" altLang="sk-SK" sz="2000" dirty="0" smtClean="0">
                <a:latin typeface="Times New Roman" pitchFamily="18" charset="0"/>
              </a:rPr>
              <a:t> či bronzovo žltú farbu a relatívne nízku tvrdosť,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asi 20 sulfidov je v prírode často sa vyskytujúcich, ostatné sulfidy a všetky ostatné minerály 2. triedy sa vyskytujú vzácne,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ložiská sulfidov sú ekonomicky najdôležitejším zdrojom neželezných kovov (napr. </a:t>
            </a:r>
            <a:r>
              <a:rPr lang="sk-SK" altLang="sk-SK" sz="2000" dirty="0" err="1" smtClean="0">
                <a:latin typeface="Times New Roman" pitchFamily="18" charset="0"/>
              </a:rPr>
              <a:t>sfalerit</a:t>
            </a:r>
            <a:r>
              <a:rPr lang="sk-SK" altLang="sk-SK" sz="2000" dirty="0" smtClean="0">
                <a:latin typeface="Times New Roman" pitchFamily="18" charset="0"/>
              </a:rPr>
              <a:t> – </a:t>
            </a:r>
            <a:r>
              <a:rPr lang="sk-SK" altLang="sk-SK" sz="2000" dirty="0" err="1" smtClean="0">
                <a:latin typeface="Times New Roman" pitchFamily="18" charset="0"/>
              </a:rPr>
              <a:t>ZnS</a:t>
            </a:r>
            <a:r>
              <a:rPr lang="sk-SK" altLang="sk-SK" sz="2000" dirty="0" smtClean="0">
                <a:latin typeface="Times New Roman" pitchFamily="18" charset="0"/>
              </a:rPr>
              <a:t>, chalkopyrit – CuFeS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 galenit – </a:t>
            </a:r>
            <a:r>
              <a:rPr lang="sk-SK" altLang="sk-SK" sz="2000" dirty="0" err="1" smtClean="0">
                <a:latin typeface="Times New Roman" pitchFamily="18" charset="0"/>
              </a:rPr>
              <a:t>PbS</a:t>
            </a:r>
            <a:r>
              <a:rPr lang="sk-SK" altLang="sk-SK" sz="2000" dirty="0" smtClean="0">
                <a:latin typeface="Times New Roman" pitchFamily="18" charset="0"/>
              </a:rPr>
              <a:t>, pyrit – 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molybdenit</a:t>
            </a:r>
            <a:r>
              <a:rPr lang="sk-SK" altLang="sk-SK" sz="2000" dirty="0" smtClean="0">
                <a:latin typeface="Times New Roman" pitchFamily="18" charset="0"/>
              </a:rPr>
              <a:t> – MoS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22817</TotalTime>
  <Words>2204</Words>
  <Application>Microsoft Office PowerPoint</Application>
  <PresentationFormat>Prezentácia na obrazovke (4:3)</PresentationFormat>
  <Paragraphs>581</Paragraphs>
  <Slides>38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658</cp:revision>
  <dcterms:created xsi:type="dcterms:W3CDTF">2005-04-07T08:10:10Z</dcterms:created>
  <dcterms:modified xsi:type="dcterms:W3CDTF">2019-10-28T13:33:58Z</dcterms:modified>
</cp:coreProperties>
</file>