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5" r:id="rId9"/>
    <p:sldId id="391" r:id="rId10"/>
    <p:sldId id="399" r:id="rId11"/>
    <p:sldId id="393" r:id="rId12"/>
    <p:sldId id="359" r:id="rId13"/>
    <p:sldId id="392" r:id="rId14"/>
    <p:sldId id="361" r:id="rId15"/>
    <p:sldId id="362" r:id="rId16"/>
    <p:sldId id="364" r:id="rId17"/>
    <p:sldId id="369" r:id="rId18"/>
    <p:sldId id="394" r:id="rId19"/>
    <p:sldId id="365" r:id="rId20"/>
    <p:sldId id="367" r:id="rId21"/>
    <p:sldId id="370" r:id="rId22"/>
    <p:sldId id="395" r:id="rId23"/>
    <p:sldId id="368" r:id="rId24"/>
    <p:sldId id="372" r:id="rId25"/>
    <p:sldId id="373" r:id="rId26"/>
    <p:sldId id="396" r:id="rId27"/>
    <p:sldId id="397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98" r:id="rId37"/>
    <p:sldId id="347" r:id="rId38"/>
    <p:sldId id="386" r:id="rId39"/>
    <p:sldId id="388" r:id="rId40"/>
    <p:sldId id="389" r:id="rId41"/>
    <p:sldId id="387" r:id="rId42"/>
    <p:sldId id="385" r:id="rId43"/>
    <p:sldId id="390" r:id="rId44"/>
    <p:sldId id="384" r:id="rId45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A2ED2"/>
    <a:srgbClr val="008000"/>
    <a:srgbClr val="FFFFCC"/>
    <a:srgbClr val="00FF00"/>
    <a:srgbClr val="FFFFFF"/>
    <a:srgbClr val="E80616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1" autoAdjust="0"/>
    <p:restoredTop sz="94709" autoAdjust="0"/>
  </p:normalViewPr>
  <p:slideViewPr>
    <p:cSldViewPr>
      <p:cViewPr varScale="1">
        <p:scale>
          <a:sx n="68" d="100"/>
          <a:sy n="68" d="100"/>
        </p:scale>
        <p:origin x="-138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4. 11. 2019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98451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4.xml"/><Relationship Id="rId7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slide" Target="slide3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image" Target="../media/image21.jpeg"/><Relationship Id="rId7" Type="http://schemas.openxmlformats.org/officeDocument/2006/relationships/image" Target="../media/image19.jpeg"/><Relationship Id="rId12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slide" Target="slide43.xml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image" Target="../media/image22.jpeg"/><Relationship Id="rId4" Type="http://schemas.openxmlformats.org/officeDocument/2006/relationships/image" Target="../media/image29.jpeg"/><Relationship Id="rId9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3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slide" Target="slide4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18.gif"/><Relationship Id="rId5" Type="http://schemas.openxmlformats.org/officeDocument/2006/relationships/image" Target="../media/image37.jpeg"/><Relationship Id="rId10" Type="http://schemas.openxmlformats.org/officeDocument/2006/relationships/image" Target="../media/image40.jpeg"/><Relationship Id="rId4" Type="http://schemas.openxmlformats.org/officeDocument/2006/relationships/slide" Target="slide44.xml"/><Relationship Id="rId9" Type="http://schemas.openxmlformats.org/officeDocument/2006/relationships/slide" Target="slide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hyperlink" Target="https://www.youtube.com/watch?v=KBPv2p7T1wo" TargetMode="External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30.jpeg"/><Relationship Id="rId4" Type="http://schemas.openxmlformats.org/officeDocument/2006/relationships/slide" Target="slide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5" Type="http://schemas.openxmlformats.org/officeDocument/2006/relationships/image" Target="../media/image37.jpeg"/><Relationship Id="rId10" Type="http://schemas.openxmlformats.org/officeDocument/2006/relationships/image" Target="../media/image18.gif"/><Relationship Id="rId4" Type="http://schemas.openxmlformats.org/officeDocument/2006/relationships/slide" Target="slide44.xml"/><Relationship Id="rId9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37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6.jpeg"/><Relationship Id="rId5" Type="http://schemas.openxmlformats.org/officeDocument/2006/relationships/image" Target="../media/image29.jpeg"/><Relationship Id="rId10" Type="http://schemas.openxmlformats.org/officeDocument/2006/relationships/image" Target="../media/image55.jpeg"/><Relationship Id="rId4" Type="http://schemas.openxmlformats.org/officeDocument/2006/relationships/image" Target="../media/image51.jpeg"/><Relationship Id="rId9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18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slide" Target="slide38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Frqllk4L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18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slide" Target="slide38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sofworld.com/minerals/world-iron-ore-producers.html" TargetMode="External"/><Relationship Id="rId3" Type="http://schemas.openxmlformats.org/officeDocument/2006/relationships/hyperlink" Target="http://www.mineralman.com/mineralmanPHOTOGALLERY.html" TargetMode="External"/><Relationship Id="rId7" Type="http://schemas.openxmlformats.org/officeDocument/2006/relationships/hyperlink" Target="http://geography.upol.cz/soubory/lide/smolova/RGPOL/mapa0016_nerostne-suroviny.jpg" TargetMode="External"/><Relationship Id="rId2" Type="http://schemas.openxmlformats.org/officeDocument/2006/relationships/hyperlink" Target="http://www.irock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s.wikipedia.org/" TargetMode="External"/><Relationship Id="rId5" Type="http://schemas.openxmlformats.org/officeDocument/2006/relationships/hyperlink" Target="https://sk.wikipedia.org/" TargetMode="External"/><Relationship Id="rId4" Type="http://schemas.openxmlformats.org/officeDocument/2006/relationships/hyperlink" Target="http://www.webmineral.com/" TargetMode="External"/><Relationship Id="rId9" Type="http://schemas.openxmlformats.org/officeDocument/2006/relationships/hyperlink" Target="https://cs.wikipedia.org/wiki/Vz%C3%A1cn%C3%A9_zeminy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9.xml"/><Relationship Id="rId7" Type="http://schemas.openxmlformats.org/officeDocument/2006/relationships/slide" Target="slide26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8.gif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29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image" Target="../media/image18.gif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slide" Target="slide18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74.png"/><Relationship Id="rId4" Type="http://schemas.openxmlformats.org/officeDocument/2006/relationships/slide" Target="slid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1.xml"/><Relationship Id="rId7" Type="http://schemas.openxmlformats.org/officeDocument/2006/relationships/slide" Target="slide22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8.gif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9.xml"/><Relationship Id="rId7" Type="http://schemas.openxmlformats.org/officeDocument/2006/relationships/slide" Target="slide26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8.gif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mines.org/files/news/media/promine-main-mineral-deposits-300dpi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7" Type="http://schemas.openxmlformats.org/officeDocument/2006/relationships/slide" Target="slide38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slide" Target="slide42.xml"/><Relationship Id="rId5" Type="http://schemas.openxmlformats.org/officeDocument/2006/relationships/image" Target="../media/image9.jpeg"/><Relationship Id="rId15" Type="http://schemas.openxmlformats.org/officeDocument/2006/relationships/slide" Target="slide41.xml"/><Relationship Id="rId10" Type="http://schemas.openxmlformats.org/officeDocument/2006/relationships/image" Target="../media/image13.jpeg"/><Relationship Id="rId4" Type="http://schemas.openxmlformats.org/officeDocument/2006/relationships/slide" Target="slide44.xml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oleObject" Target="../embeddings/oleObject2.bin"/><Relationship Id="rId7" Type="http://schemas.openxmlformats.org/officeDocument/2006/relationships/slide" Target="slide38.xml"/><Relationship Id="rId12" Type="http://schemas.openxmlformats.org/officeDocument/2006/relationships/image" Target="../media/image14.jpeg"/><Relationship Id="rId17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openxmlformats.org/officeDocument/2006/relationships/slide" Target="slide42.xml"/><Relationship Id="rId5" Type="http://schemas.openxmlformats.org/officeDocument/2006/relationships/image" Target="../media/image9.jpeg"/><Relationship Id="rId15" Type="http://schemas.openxmlformats.org/officeDocument/2006/relationships/slide" Target="slide41.xml"/><Relationship Id="rId10" Type="http://schemas.openxmlformats.org/officeDocument/2006/relationships/image" Target="../media/image13.jpeg"/><Relationship Id="rId4" Type="http://schemas.openxmlformats.org/officeDocument/2006/relationships/slide" Target="slide44.xml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Nerastné suroviny 7</a:t>
            </a:r>
          </a:p>
          <a:p>
            <a:pPr algn="ctr"/>
            <a:endParaRPr lang="sk-SK" altLang="sk-SK" sz="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Aktívne a perspektívne ložiská nerastných surovín a minerálov vo svete a na Slovensku.</a:t>
            </a:r>
          </a:p>
          <a:p>
            <a:pPr algn="ctr"/>
            <a:r>
              <a:rPr lang="sk-SK" alt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Morské nerastné suroviny.</a:t>
            </a: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Perspektívne suroviny v SR.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476672"/>
            <a:ext cx="849694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energetické suroviny: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hnedé uhlie a lignit, urán</a:t>
            </a:r>
          </a:p>
          <a:p>
            <a:pPr algn="just">
              <a:buFont typeface="Wingdings" pitchFamily="2" charset="2"/>
              <a:buChar char="§"/>
            </a:pPr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nerudné suroviny: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6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magnezit, vápenec, </a:t>
            </a:r>
            <a:r>
              <a:rPr lang="sk-SK" altLang="sk-SK" dirty="0" err="1" smtClean="0">
                <a:solidFill>
                  <a:srgbClr val="00CC00"/>
                </a:solidFill>
                <a:latin typeface="Times New Roman" pitchFamily="18" charset="0"/>
              </a:rPr>
              <a:t>bentonit</a:t>
            </a: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, </a:t>
            </a:r>
            <a:r>
              <a:rPr lang="sk-SK" altLang="sk-SK" dirty="0" err="1" smtClean="0">
                <a:solidFill>
                  <a:srgbClr val="00CC00"/>
                </a:solidFill>
                <a:latin typeface="Times New Roman" pitchFamily="18" charset="0"/>
              </a:rPr>
              <a:t>halit</a:t>
            </a:r>
            <a:endParaRPr lang="sk-SK" altLang="sk-SK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rudné suroviny: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okrajový význam majú zlato a siderit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1763688" y="112474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7"/>
          <p:cNvSpPr/>
          <p:nvPr/>
        </p:nvSpPr>
        <p:spPr>
          <a:xfrm>
            <a:off x="1547664" y="292494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8"/>
          <p:cNvSpPr/>
          <p:nvPr/>
        </p:nvSpPr>
        <p:spPr>
          <a:xfrm>
            <a:off x="1475656" y="472514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3" name="Picture 14" descr="http://www.caer.uky.edu/kyasheducation/images/ccbs/Lignite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857" y="1052856"/>
            <a:ext cx="1528303" cy="1080000"/>
          </a:xfrm>
          <a:prstGeom prst="rect">
            <a:avLst/>
          </a:prstGeom>
          <a:noFill/>
        </p:spPr>
      </p:pic>
      <p:pic>
        <p:nvPicPr>
          <p:cNvPr id="14" name="Obrázok 13" descr="http://geologie.vsb.cz/loziska/suroviny/nerudy/magnezit%2002_resiz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1" y="2852935"/>
            <a:ext cx="143915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rudy/zlato%2002_resize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4869280"/>
            <a:ext cx="143915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16" descr="http://geologie.vsb.cz/loziska/suroviny/nerudy/v%C3%A1penec%2002_resiz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853056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ok 17" descr="http://geologie.vsb.cz/loziska/suroviny/rudy/siderit%2001_resiz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00" y="4869160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www.atlas-zbozi.cz/core/tools/uploaded/111bb4abbed5bdfc2872343a01c82dd46ba24d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8009"/>
            <a:ext cx="5760640" cy="3305167"/>
          </a:xfrm>
          <a:prstGeom prst="rect">
            <a:avLst/>
          </a:prstGeom>
          <a:noFill/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Českej republike.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838842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8388424" y="328498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156176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164288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7236296" y="422108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86814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868144" y="378904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572000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3275856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4499992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ál 29"/>
          <p:cNvSpPr/>
          <p:nvPr/>
        </p:nvSpPr>
        <p:spPr>
          <a:xfrm>
            <a:off x="3563888" y="263691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3995936" y="292494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ál 33"/>
          <p:cNvSpPr/>
          <p:nvPr/>
        </p:nvSpPr>
        <p:spPr>
          <a:xfrm>
            <a:off x="3635896" y="350100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5796136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ál 36"/>
          <p:cNvSpPr/>
          <p:nvPr/>
        </p:nvSpPr>
        <p:spPr>
          <a:xfrm>
            <a:off x="5292080" y="436510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ál 37"/>
          <p:cNvSpPr/>
          <p:nvPr/>
        </p:nvSpPr>
        <p:spPr>
          <a:xfrm>
            <a:off x="7092280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07504" y="908720"/>
            <a:ext cx="309634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400" i="1" dirty="0">
              <a:latin typeface="Times New Roman" pitchFamily="18" charset="0"/>
            </a:endParaRPr>
          </a:p>
          <a:p>
            <a:pPr marL="342900" indent="-342900"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Suroviny ČR: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čierne uhlie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Ostrava-Karviná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</a:rPr>
              <a:t>2. vápenec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Prachovice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Beroun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3. ropa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Hodonín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4. urán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Jamné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Polná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Dolní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Rožínka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5. hnedé uhlie (Sokolov, Most)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6. kaolín  (Plzeň–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Kaznějov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Chlumčany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7. živec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Horšovský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Týn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 startAt="4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8. grafit (C - Južné Čechy)</a:t>
            </a:r>
          </a:p>
          <a:p>
            <a:pPr algn="just"/>
            <a:endParaRPr lang="sk-SK" alt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sk-SK" altLang="sk-SK" sz="1400" dirty="0" err="1" smtClean="0">
                <a:latin typeface="Times New Roman" pitchFamily="18" charset="0"/>
                <a:cs typeface="Times New Roman" pitchFamily="18" charset="0"/>
              </a:rPr>
              <a:t>bentonit</a:t>
            </a:r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sk-SK" altLang="sk-SK" sz="1400" dirty="0" err="1" smtClean="0">
                <a:latin typeface="Times New Roman" pitchFamily="18" charset="0"/>
                <a:cs typeface="Times New Roman" pitchFamily="18" charset="0"/>
              </a:rPr>
              <a:t>Kadaňsko</a:t>
            </a:r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                    České </a:t>
            </a:r>
            <a:r>
              <a:rPr lang="sk-SK" altLang="sk-SK" sz="1400" dirty="0" err="1" smtClean="0">
                <a:latin typeface="Times New Roman" pitchFamily="18" charset="0"/>
                <a:cs typeface="Times New Roman" pitchFamily="18" charset="0"/>
              </a:rPr>
              <a:t>Stredohorie</a:t>
            </a:r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14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054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496" y="5085264"/>
            <a:ext cx="1026000" cy="684000"/>
          </a:xfrm>
          <a:prstGeom prst="rect">
            <a:avLst/>
          </a:prstGeom>
          <a:noFill/>
        </p:spPr>
      </p:pic>
      <p:pic>
        <p:nvPicPr>
          <p:cNvPr id="43" name="Obrázok 42" descr="http://geologie.vsb.cz/loziska/suroviny/nerudy/v%C3%A1penec%2002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85184"/>
            <a:ext cx="911463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ál 43"/>
          <p:cNvSpPr/>
          <p:nvPr/>
        </p:nvSpPr>
        <p:spPr>
          <a:xfrm>
            <a:off x="4644008" y="314096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energy4me.org/wp-content/uploads/oil-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85184"/>
            <a:ext cx="1022421" cy="684000"/>
          </a:xfrm>
          <a:prstGeom prst="rect">
            <a:avLst/>
          </a:prstGeom>
          <a:noFill/>
        </p:spPr>
      </p:pic>
      <p:pic>
        <p:nvPicPr>
          <p:cNvPr id="2060" name="Picture 12" descr="https://upload.wikimedia.org/wikipedia/commons/2/29/Olympic_dam_ore_c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0072" y="5085184"/>
            <a:ext cx="912000" cy="684000"/>
          </a:xfrm>
          <a:prstGeom prst="rect">
            <a:avLst/>
          </a:prstGeom>
          <a:noFill/>
        </p:spPr>
      </p:pic>
      <p:sp>
        <p:nvSpPr>
          <p:cNvPr id="45" name="Ovál 44"/>
          <p:cNvSpPr/>
          <p:nvPr/>
        </p:nvSpPr>
        <p:spPr>
          <a:xfrm>
            <a:off x="6228184" y="394144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ál 45"/>
          <p:cNvSpPr/>
          <p:nvPr/>
        </p:nvSpPr>
        <p:spPr>
          <a:xfrm>
            <a:off x="4283968" y="227687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http://www.caer.uky.edu/kyasheducation/images/ccbs/Lignite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5061" y="5085184"/>
            <a:ext cx="967925" cy="684000"/>
          </a:xfrm>
          <a:prstGeom prst="rect">
            <a:avLst/>
          </a:prstGeom>
          <a:noFill/>
        </p:spPr>
      </p:pic>
      <p:pic>
        <p:nvPicPr>
          <p:cNvPr id="47" name="Obrázok 46" descr="http://geologie.vsb.cz/loziska/suroviny/nerudy/kaol%C3%ADn%2002_resize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9952" y="980720"/>
            <a:ext cx="86349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https://upload.wikimedia.org/wikipedia/commons/thumb/6/66/PotassiumFeldsparUSGOV.jpg/300px-PotassiumFeldsparUSGO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8451" y="980720"/>
            <a:ext cx="759375" cy="648000"/>
          </a:xfrm>
          <a:prstGeom prst="rect">
            <a:avLst/>
          </a:prstGeom>
          <a:noFill/>
        </p:spPr>
      </p:pic>
      <p:pic>
        <p:nvPicPr>
          <p:cNvPr id="2066" name="Picture 18" descr="http://www.csaglobal.com/wp-content/uploads/2015/07/graphite3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6300" y="980720"/>
            <a:ext cx="930647" cy="648000"/>
          </a:xfrm>
          <a:prstGeom prst="rect">
            <a:avLst/>
          </a:prstGeom>
          <a:noFill/>
        </p:spPr>
      </p:pic>
      <p:pic>
        <p:nvPicPr>
          <p:cNvPr id="2068" name="Picture 20" descr="http://www.bentonit-na-studny.cz/images/bentonit-na-studny-izolac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4368" y="980800"/>
            <a:ext cx="891000" cy="648000"/>
          </a:xfrm>
          <a:prstGeom prst="rect">
            <a:avLst/>
          </a:prstGeom>
          <a:noFill/>
        </p:spPr>
      </p:pic>
      <p:sp>
        <p:nvSpPr>
          <p:cNvPr id="50" name="Ovál 49"/>
          <p:cNvSpPr/>
          <p:nvPr/>
        </p:nvSpPr>
        <p:spPr>
          <a:xfrm>
            <a:off x="8244408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ál 50"/>
          <p:cNvSpPr/>
          <p:nvPr/>
        </p:nvSpPr>
        <p:spPr>
          <a:xfrm>
            <a:off x="4427984" y="249289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4229" y="1856330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6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9/96/Map_of_Poland_based_on_cia.png"/>
          <p:cNvPicPr>
            <a:picLocks noChangeAspect="1" noChangeArrowheads="1"/>
          </p:cNvPicPr>
          <p:nvPr/>
        </p:nvPicPr>
        <p:blipFill>
          <a:blip r:embed="rId2" cstate="print"/>
          <a:srcRect l="4305" t="16000" r="3137" b="3989"/>
          <a:stretch>
            <a:fillRect/>
          </a:stretch>
        </p:blipFill>
        <p:spPr bwMode="auto">
          <a:xfrm>
            <a:off x="4139952" y="1412776"/>
            <a:ext cx="3672408" cy="3193398"/>
          </a:xfrm>
          <a:prstGeom prst="rect">
            <a:avLst/>
          </a:prstGeom>
          <a:noFill/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Poľskej republike.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838842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5652120" y="393305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164288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4572000" y="256490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86814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572000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3275856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ál 29"/>
          <p:cNvSpPr/>
          <p:nvPr/>
        </p:nvSpPr>
        <p:spPr>
          <a:xfrm>
            <a:off x="6804248" y="191683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07504" y="908720"/>
            <a:ext cx="309634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400" i="1" dirty="0">
              <a:latin typeface="Times New Roman" pitchFamily="18" charset="0"/>
            </a:endParaRPr>
          </a:p>
          <a:p>
            <a:pPr marL="342900" indent="-342900"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Suroviny Poľska: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čierne uhlie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Hornosliezsko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</a:rPr>
              <a:t>2. vápenec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Opole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3. ropa a zemný plyn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Chorzow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Krosno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k-SK" sz="1400" dirty="0" smtClean="0">
                <a:latin typeface="Times New Roman" pitchFamily="18" charset="0"/>
              </a:rPr>
              <a:t>s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iderit (v blízkosti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Belchatówa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sk-SK" altLang="sk-SK" sz="1400" dirty="0" err="1" smtClean="0">
                <a:latin typeface="Times New Roman" pitchFamily="18" charset="0"/>
              </a:rPr>
              <a:t>halit</a:t>
            </a:r>
            <a:r>
              <a:rPr lang="sk-SK" altLang="sk-SK" sz="1400" dirty="0" smtClean="0">
                <a:latin typeface="Times New Roman" pitchFamily="18" charset="0"/>
              </a:rPr>
              <a:t>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Wieliczka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054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496" y="5013256"/>
            <a:ext cx="1080000" cy="720000"/>
          </a:xfrm>
          <a:prstGeom prst="rect">
            <a:avLst/>
          </a:prstGeom>
          <a:noFill/>
        </p:spPr>
      </p:pic>
      <p:pic>
        <p:nvPicPr>
          <p:cNvPr id="43" name="Obrázok 42" descr="http://geologie.vsb.cz/loziska/suroviny/nerudy/v%C3%A1penec%2002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ál 43"/>
          <p:cNvSpPr/>
          <p:nvPr/>
        </p:nvSpPr>
        <p:spPr>
          <a:xfrm>
            <a:off x="5436096" y="357301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energy4me.org/wp-content/uploads/oil-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13176"/>
            <a:ext cx="1076233" cy="720000"/>
          </a:xfrm>
          <a:prstGeom prst="rect">
            <a:avLst/>
          </a:prstGeom>
          <a:noFill/>
        </p:spPr>
      </p:pic>
      <p:sp>
        <p:nvSpPr>
          <p:cNvPr id="45" name="Ovál 44"/>
          <p:cNvSpPr/>
          <p:nvPr/>
        </p:nvSpPr>
        <p:spPr>
          <a:xfrm>
            <a:off x="6372200" y="328498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Obrázok 38" descr="http://geologie.vsb.cz/loziska/suroviny/rudy/siderit%2001_resize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Obrázok 39" descr="http://geologie.vsb.cz/loziska/suroviny/nerudy/halit%2003_resize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5013256"/>
            <a:ext cx="100810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ordtravels.com/images/map/Hungary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5780841" cy="2981698"/>
          </a:xfrm>
          <a:prstGeom prst="rect">
            <a:avLst/>
          </a:prstGeom>
          <a:noFill/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Maďarskej republike.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838842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084168" y="177281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164288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4211960" y="285293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86814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572000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3275856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07504" y="908720"/>
            <a:ext cx="309634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400" i="1" dirty="0">
              <a:latin typeface="Times New Roman" pitchFamily="18" charset="0"/>
            </a:endParaRPr>
          </a:p>
          <a:p>
            <a:pPr marL="342900" indent="-342900"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Suroviny Maďarska: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hnedé uhlie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Mátraitanya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</a:rPr>
              <a:t>2. bauxit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Halimba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Veszprém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3. ropa a zemný plyn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Lovászi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Hahót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k-SK" sz="1400" dirty="0" smtClean="0">
                <a:latin typeface="Times New Roman" pitchFamily="18" charset="0"/>
              </a:rPr>
              <a:t>chalkopyrit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(CuFeS</a:t>
            </a:r>
            <a:r>
              <a:rPr lang="sk-SK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Recsk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5. urán</a:t>
            </a:r>
            <a:r>
              <a:rPr lang="sk-SK" altLang="sk-SK" sz="1400" dirty="0" smtClean="0">
                <a:latin typeface="Times New Roman" pitchFamily="18" charset="0"/>
              </a:rPr>
              <a:t>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Pecs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4" name="Ovál 43"/>
          <p:cNvSpPr/>
          <p:nvPr/>
        </p:nvSpPr>
        <p:spPr>
          <a:xfrm>
            <a:off x="4499992" y="227687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ál 44"/>
          <p:cNvSpPr/>
          <p:nvPr/>
        </p:nvSpPr>
        <p:spPr>
          <a:xfrm>
            <a:off x="6372200" y="206084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http://www.caer.uky.edu/kyasheducation/images/ccbs/Lignite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941168"/>
            <a:ext cx="1018868" cy="720000"/>
          </a:xfrm>
          <a:prstGeom prst="rect">
            <a:avLst/>
          </a:prstGeom>
          <a:noFill/>
        </p:spPr>
      </p:pic>
      <p:pic>
        <p:nvPicPr>
          <p:cNvPr id="26" name="Obrázok 25" descr="http://geologie.vsb.cz/loziska/suroviny/rudy/bauxit%2001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085" y="4941168"/>
            <a:ext cx="96026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http://energy4me.org/wp-content/uploads/oil-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941168"/>
            <a:ext cx="1076233" cy="720000"/>
          </a:xfrm>
          <a:prstGeom prst="rect">
            <a:avLst/>
          </a:prstGeom>
          <a:noFill/>
        </p:spPr>
      </p:pic>
      <p:pic>
        <p:nvPicPr>
          <p:cNvPr id="29" name="Obrázok 28" descr="http://geologie.vsb.cz/loziska/suroviny/rudy/chalkopyrit%2002_resiz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941168"/>
            <a:ext cx="9588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https://upload.wikimedia.org/wikipedia/commons/2/29/Olympic_dam_ore_c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941168"/>
            <a:ext cx="960000" cy="720000"/>
          </a:xfrm>
          <a:prstGeom prst="rect">
            <a:avLst/>
          </a:prstGeom>
          <a:noFill/>
        </p:spPr>
      </p:pic>
      <p:sp>
        <p:nvSpPr>
          <p:cNvPr id="33" name="Ovál 32"/>
          <p:cNvSpPr/>
          <p:nvPr/>
        </p:nvSpPr>
        <p:spPr>
          <a:xfrm>
            <a:off x="4860032" y="357301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4743" y="4394148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548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mapa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280" y="1484784"/>
            <a:ext cx="6732240" cy="3156357"/>
          </a:xfrm>
          <a:prstGeom prst="rect">
            <a:avLst/>
          </a:prstGeom>
          <a:noFill/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Rakúsku.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838842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5508104" y="299695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164288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4211960" y="328498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86814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572000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3275856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07504" y="908720"/>
            <a:ext cx="309634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400" i="1" dirty="0">
              <a:latin typeface="Times New Roman" pitchFamily="18" charset="0"/>
            </a:endParaRPr>
          </a:p>
          <a:p>
            <a:pPr marL="342900" indent="-342900"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Suroviny Rakúska: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halit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Halstat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Salzburg)</a:t>
            </a:r>
          </a:p>
          <a:p>
            <a:pPr marL="342900" indent="-342900" algn="just">
              <a:buAutoNum type="arabicPeriod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</a:rPr>
              <a:t>2. magnezit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Breitenau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k-SK" sz="1400" dirty="0" smtClean="0">
                <a:latin typeface="Times New Roman" pitchFamily="18" charset="0"/>
              </a:rPr>
              <a:t>chalkopyrit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Brixlegg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grafit</a:t>
            </a:r>
            <a:r>
              <a:rPr lang="sk-SK" altLang="sk-SK" sz="1400" dirty="0" smtClean="0">
                <a:latin typeface="Times New Roman" pitchFamily="18" charset="0"/>
              </a:rPr>
              <a:t>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Kaisersberg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Muehldorf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</a:rPr>
              <a:t>5. s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iderit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Linz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Graz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4" name="Ovál 43"/>
          <p:cNvSpPr/>
          <p:nvPr/>
        </p:nvSpPr>
        <p:spPr>
          <a:xfrm>
            <a:off x="6372200" y="299695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ál 44"/>
          <p:cNvSpPr/>
          <p:nvPr/>
        </p:nvSpPr>
        <p:spPr>
          <a:xfrm>
            <a:off x="7020272" y="342900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Obrázok 28" descr="http://geologie.vsb.cz/loziska/suroviny/rudy/chalkopyr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941168"/>
            <a:ext cx="9588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ál 32"/>
          <p:cNvSpPr/>
          <p:nvPr/>
        </p:nvSpPr>
        <p:spPr>
          <a:xfrm>
            <a:off x="6228184" y="227687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Obrázok 29" descr="http://geologie.vsb.cz/loziska/suroviny/nerudy/halit%2003_resiz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376" y="4941248"/>
            <a:ext cx="100810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Obrázok 30" descr="http://geologie.vsb.cz/loziska/suroviny/nerudy/magnezit%2002_resize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494116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ál 33"/>
          <p:cNvSpPr/>
          <p:nvPr/>
        </p:nvSpPr>
        <p:spPr>
          <a:xfrm>
            <a:off x="5076056" y="364502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7524328" y="371703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8" descr="http://www.csaglobal.com/wp-content/uploads/2015/07/graphit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941248"/>
            <a:ext cx="1034053" cy="720000"/>
          </a:xfrm>
          <a:prstGeom prst="rect">
            <a:avLst/>
          </a:prstGeom>
          <a:noFill/>
        </p:spPr>
      </p:pic>
      <p:pic>
        <p:nvPicPr>
          <p:cNvPr id="37" name="Obrázok 36" descr="http://geologie.vsb.cz/loziska/suroviny/rudy/siderit%2001_resize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92485" y="494116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country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08720"/>
            <a:ext cx="6192688" cy="3887346"/>
          </a:xfrm>
          <a:prstGeom prst="rect">
            <a:avLst/>
          </a:prstGeom>
          <a:noFill/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na Ukrajine.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838842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8172400" y="292494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164288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86814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07504" y="908720"/>
            <a:ext cx="31683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400" i="1" dirty="0">
              <a:latin typeface="Times New Roman" pitchFamily="18" charset="0"/>
            </a:endParaRPr>
          </a:p>
          <a:p>
            <a:pPr marL="342900" indent="-342900"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Suroviny Ukrajiny: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čierne uhlie (Donbas, Donecká oblasť)</a:t>
            </a:r>
          </a:p>
          <a:p>
            <a:pPr marL="342900" indent="-342900" algn="just">
              <a:buAutoNum type="arabicPeriod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</a:rPr>
              <a:t>2. s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iderit (Donbas,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Poltava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, Krivoj Rog)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ruda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Nikopol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altLang="sk-SK" sz="1400" dirty="0" smtClean="0">
                <a:latin typeface="Times New Roman" pitchFamily="18" charset="0"/>
              </a:rPr>
              <a:t>4. </a:t>
            </a:r>
            <a:r>
              <a:rPr lang="sk-SK" altLang="sk-SK" sz="1400" dirty="0" err="1" smtClean="0">
                <a:latin typeface="Times New Roman" pitchFamily="18" charset="0"/>
              </a:rPr>
              <a:t>halit</a:t>
            </a:r>
            <a:r>
              <a:rPr lang="sk-SK" altLang="sk-SK" sz="1400" dirty="0" smtClean="0">
                <a:latin typeface="Times New Roman" pitchFamily="18" charset="0"/>
              </a:rPr>
              <a:t> (</a:t>
            </a:r>
            <a:r>
              <a:rPr lang="sk-SK" altLang="sk-SK" sz="1400" dirty="0" err="1" smtClean="0">
                <a:latin typeface="Times New Roman" pitchFamily="18" charset="0"/>
              </a:rPr>
              <a:t>Zakarpatsko</a:t>
            </a:r>
            <a:r>
              <a:rPr lang="sk-SK" altLang="sk-SK" sz="1400" dirty="0" smtClean="0">
                <a:latin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4" name="Ovál 43"/>
          <p:cNvSpPr/>
          <p:nvPr/>
        </p:nvSpPr>
        <p:spPr>
          <a:xfrm>
            <a:off x="6876256" y="206084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496" y="5013256"/>
            <a:ext cx="1080000" cy="720000"/>
          </a:xfrm>
          <a:prstGeom prst="rect">
            <a:avLst/>
          </a:prstGeom>
          <a:noFill/>
        </p:spPr>
      </p:pic>
      <p:sp>
        <p:nvSpPr>
          <p:cNvPr id="28" name="Ovál 27"/>
          <p:cNvSpPr/>
          <p:nvPr/>
        </p:nvSpPr>
        <p:spPr>
          <a:xfrm>
            <a:off x="8100392" y="270892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ál 31"/>
          <p:cNvSpPr/>
          <p:nvPr/>
        </p:nvSpPr>
        <p:spPr>
          <a:xfrm>
            <a:off x="6300192" y="299695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Obrázok 37" descr="http://geologie.vsb.cz/loziska/suroviny/rudy/siderit%2001_resiz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0917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ál 38"/>
          <p:cNvSpPr/>
          <p:nvPr/>
        </p:nvSpPr>
        <p:spPr>
          <a:xfrm>
            <a:off x="6948264" y="350100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http://g04.s.alicdn.com/kf/HTB14t49IpXXXXctXXXXq6xXFXXXQ/factory-price-manganese-dioxide-MnO2-sand-fo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7" t="7226" r="7926" b="19483"/>
          <a:stretch/>
        </p:blipFill>
        <p:spPr bwMode="auto">
          <a:xfrm>
            <a:off x="5580112" y="5013256"/>
            <a:ext cx="8052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ál 40"/>
          <p:cNvSpPr/>
          <p:nvPr/>
        </p:nvSpPr>
        <p:spPr>
          <a:xfrm>
            <a:off x="2987824" y="270892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Obrázok 42" descr="http://geologie.vsb.cz/loziska/suroviny/nerudy/halit%2003_resize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5013256"/>
            <a:ext cx="100810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ál 45"/>
          <p:cNvSpPr/>
          <p:nvPr/>
        </p:nvSpPr>
        <p:spPr>
          <a:xfrm>
            <a:off x="4572000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Číne.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352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Čína patrí medzi troch najväčších svetových vlastníkov ložísk nerastných surovín,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1. miesto v ťažbe:  čierne uhlie,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– ruda, W – ruda, V – ruda, </a:t>
            </a:r>
            <a:r>
              <a:rPr lang="sk-SK" altLang="sk-SK" dirty="0" err="1" smtClean="0">
                <a:latin typeface="Times New Roman" pitchFamily="18" charset="0"/>
              </a:rPr>
              <a:t>Mo</a:t>
            </a:r>
            <a:r>
              <a:rPr lang="sk-SK" altLang="sk-SK" dirty="0" smtClean="0">
                <a:latin typeface="Times New Roman" pitchFamily="18" charset="0"/>
              </a:rPr>
              <a:t> - ruda, bauxit, magnezit, grafit, zlato, baryt, </a:t>
            </a:r>
            <a:r>
              <a:rPr lang="sk-SK" altLang="sk-SK" dirty="0" err="1" smtClean="0">
                <a:latin typeface="Times New Roman" pitchFamily="18" charset="0"/>
              </a:rPr>
              <a:t>sádrovec</a:t>
            </a:r>
            <a:r>
              <a:rPr lang="sk-SK" altLang="sk-SK" dirty="0" smtClean="0">
                <a:latin typeface="Times New Roman" pitchFamily="18" charset="0"/>
              </a:rPr>
              <a:t>, </a:t>
            </a:r>
            <a:r>
              <a:rPr lang="sk-SK" altLang="sk-SK" dirty="0" err="1" smtClean="0">
                <a:latin typeface="Times New Roman" pitchFamily="18" charset="0"/>
              </a:rPr>
              <a:t>halit</a:t>
            </a:r>
            <a:r>
              <a:rPr lang="sk-SK" altLang="sk-SK" dirty="0" smtClean="0">
                <a:latin typeface="Times New Roman" pitchFamily="18" charset="0"/>
              </a:rPr>
              <a:t>, prvky vzácnych zemín,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skupina asi dvadsiatich prvkov označovaných ako prvky vzácnych zemín je využívaná prakticky vo všetkých moderných technológiách, ako sú televízne obrazovky, mobilné telefóny alebo vojenská technika,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Čína zaisťuje asi 95–98 % celkovej svetovej produkcie prvkov vzácnych zemín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charakteristické pre Čínu je obmedzovanie vývozu vlastných surovín a kupovanie ložísk vo svete,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6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Čína v rámci centrálneho plánovania chce ovládnuť svetový trh so surovinami</a:t>
            </a: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v Číne je využívaná lacná pracovná sila pri ťažbe a úprave surovín a znížená je aj bezpečnosť a ekologická úroveň niektorých prevádzok.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Číne.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čierne uhlia v Číne nepatria medzi najkvalitnejšie uhlia vo svete,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08818"/>
            <a:ext cx="4978226" cy="4296446"/>
          </a:xfrm>
          <a:prstGeom prst="rect">
            <a:avLst/>
          </a:prstGeo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36987"/>
            <a:ext cx="3120143" cy="1480245"/>
          </a:xfrm>
          <a:prstGeom prst="rect">
            <a:avLst/>
          </a:prstGeom>
          <a:noFill/>
        </p:spPr>
      </p:pic>
      <p:pic>
        <p:nvPicPr>
          <p:cNvPr id="26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352" y="1844823"/>
            <a:ext cx="1656064" cy="1104043"/>
          </a:xfrm>
          <a:prstGeom prst="rect">
            <a:avLst/>
          </a:prstGeom>
          <a:noFill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Číne.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987824" y="287442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Magnetit Fe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ok 13" descr="http://geologie.vsb.cz/loziska/suroviny/rudy/magnetit%2002_resiz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22294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rudy/hematit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591" y="1722294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99592" y="287442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 Fe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rázok 17" descr="http://geologie.vsb.cz/loziska/suroviny/rudy/siderit%2003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22294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220072" y="287442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Siderit FeCO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rudy sa v Číne ťažia na báze minerálov hematit, magnetit a siderit,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23528" y="3153742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W a V rudy sa v Číne ťažia na báze minerálov </a:t>
            </a:r>
            <a:r>
              <a:rPr lang="sk-SK" altLang="sk-SK" dirty="0" err="1" smtClean="0">
                <a:latin typeface="Times New Roman" pitchFamily="18" charset="0"/>
              </a:rPr>
              <a:t>w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olframit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vanadinit</a:t>
            </a:r>
            <a:r>
              <a:rPr lang="sk-SK" altLang="sk-SK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5536" y="5229200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Wolframit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16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Fe,Mn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)WO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Obrázok 22" descr="http://geologie.vsb.cz/loziska/suroviny/rudy/wolfarz%2002_resiz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014" y="4149200"/>
            <a:ext cx="14702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ázok 23" descr="http://geologie.vsb.cz/loziska/suroviny/rudy/vanidinit%2003_resize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9770" y="4149200"/>
            <a:ext cx="137030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491880" y="5250686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Vanadinit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sk-SK" sz="1600" baseline="-25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k-SK" sz="1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(VO</a:t>
            </a:r>
            <a:r>
              <a:rPr lang="sk-SK" sz="1600" baseline="-25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sz="1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1600" baseline="-25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sz="1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91239" y="2056172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26801" y="4498699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210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Číne.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476672"/>
            <a:ext cx="83529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ložiská prvkov vzácnych zemín sú tvorené zmesou jemnozrnných minerálov, ktoré </a:t>
            </a:r>
            <a:r>
              <a:rPr lang="sk-SK" altLang="sk-SK" dirty="0" err="1" smtClean="0">
                <a:latin typeface="Times New Roman" pitchFamily="18" charset="0"/>
              </a:rPr>
              <a:t>naviac</a:t>
            </a:r>
            <a:r>
              <a:rPr lang="sk-SK" altLang="sk-SK" dirty="0" smtClean="0">
                <a:latin typeface="Times New Roman" pitchFamily="18" charset="0"/>
              </a:rPr>
              <a:t> obsahujú </a:t>
            </a:r>
            <a:r>
              <a:rPr lang="sk-SK" altLang="sk-SK" dirty="0" err="1" smtClean="0">
                <a:latin typeface="Times New Roman" pitchFamily="18" charset="0"/>
              </a:rPr>
              <a:t>rádioaktivné</a:t>
            </a:r>
            <a:r>
              <a:rPr lang="sk-SK" altLang="sk-SK" dirty="0" smtClean="0">
                <a:latin typeface="Times New Roman" pitchFamily="18" charset="0"/>
              </a:rPr>
              <a:t> prvky, rudu je potrebné jemne pomlieť a spracovávať pomocou kyselín (</a:t>
            </a:r>
            <a:r>
              <a:rPr lang="sk-SK" altLang="sk-SK" dirty="0" err="1" smtClean="0">
                <a:latin typeface="Times New Roman" pitchFamily="18" charset="0"/>
              </a:rPr>
              <a:t>HCl</a:t>
            </a:r>
            <a:r>
              <a:rPr lang="sk-SK" altLang="sk-SK" dirty="0" smtClean="0">
                <a:latin typeface="Times New Roman" pitchFamily="18" charset="0"/>
              </a:rPr>
              <a:t>, H</a:t>
            </a:r>
            <a:r>
              <a:rPr lang="sk-SK" altLang="sk-SK" baseline="-25000" dirty="0" smtClean="0">
                <a:latin typeface="Times New Roman" pitchFamily="18" charset="0"/>
              </a:rPr>
              <a:t>2</a:t>
            </a:r>
            <a:r>
              <a:rPr lang="sk-SK" altLang="sk-SK" dirty="0" smtClean="0">
                <a:latin typeface="Times New Roman" pitchFamily="18" charset="0"/>
              </a:rPr>
              <a:t>SO</a:t>
            </a:r>
            <a:r>
              <a:rPr lang="sk-SK" altLang="sk-SK" baseline="-25000" dirty="0" smtClean="0">
                <a:latin typeface="Times New Roman" pitchFamily="18" charset="0"/>
              </a:rPr>
              <a:t>4</a:t>
            </a:r>
            <a:r>
              <a:rPr lang="sk-SK" altLang="sk-SK" dirty="0" smtClean="0">
                <a:latin typeface="Times New Roman" pitchFamily="18" charset="0"/>
              </a:rPr>
              <a:t>, atď.).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vo vyspelých štátoch je ekologická náprava škôd spôsobených ťažbou a úpravou tak veľká, že prakticky všetky svetové firmy  prenechali tieto aktivity Číňanom,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/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svetové veľmoci nie sú schopné konkurovať čínskym cenám v oblasti surovín.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/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8" name="Picture 2" descr="https://upload.wikimedia.org/wikipedia/commons/5/55/Rareearthox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3168352" cy="2059429"/>
          </a:xfrm>
          <a:prstGeom prst="rect">
            <a:avLst/>
          </a:prstGeom>
          <a:noFill/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331640" y="5364505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vzácnych zemín – čierna hromada uprostred je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prazeodým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ďalej v smere hodinových ručičiek je cér,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lantán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neodým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samárium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gadolínium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Hlavné a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doprovodné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kovy v rámci výrobného cyklu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751" t="3989" r="7878" b="4000"/>
          <a:stretch>
            <a:fillRect/>
          </a:stretch>
        </p:blipFill>
        <p:spPr bwMode="auto">
          <a:xfrm>
            <a:off x="35496" y="657296"/>
            <a:ext cx="588939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08104" y="836712"/>
            <a:ext cx="34918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/>
            <a:r>
              <a:rPr lang="sk-SK" altLang="sk-SK" dirty="0" smtClean="0">
                <a:latin typeface="Times New Roman" pitchFamily="18" charset="0"/>
              </a:rPr>
              <a:t>výrobný cyklus každého kovu je sprevádzaný možnosťou získania ďalších sprievodných kovov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>
              <a:latin typeface="Times New Roman" pitchFamily="18" charset="0"/>
            </a:endParaRPr>
          </a:p>
          <a:p>
            <a:pPr algn="just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            </a:t>
            </a: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                  rozhodujúca je    </a:t>
            </a:r>
          </a:p>
          <a:p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         infraštruktúra a ekonomika   </a:t>
            </a:r>
          </a:p>
          <a:p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</a:rPr>
              <a:t>                 výrobného cyklu 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>
              <a:latin typeface="Times New Roman" pitchFamily="18" charset="0"/>
            </a:endParaRPr>
          </a:p>
          <a:p>
            <a:pPr algn="just"/>
            <a:endParaRPr lang="sk-SK" altLang="sk-SK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7236296" y="2636912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USA.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49694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USA patrí medzi troch najväčších svetových vlastníkov ložísk nerastných surovín,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1. - 3. miesto v ťažbe: čierne uhlie, </a:t>
            </a:r>
            <a:r>
              <a:rPr lang="sk-SK" altLang="sk-SK" dirty="0" err="1" smtClean="0">
                <a:latin typeface="Times New Roman" pitchFamily="18" charset="0"/>
              </a:rPr>
              <a:t>Mo</a:t>
            </a:r>
            <a:r>
              <a:rPr lang="sk-SK" altLang="sk-SK" dirty="0" smtClean="0">
                <a:latin typeface="Times New Roman" pitchFamily="18" charset="0"/>
              </a:rPr>
              <a:t> - ruda, </a:t>
            </a:r>
            <a:r>
              <a:rPr lang="sk-SK" altLang="sk-SK" dirty="0" err="1" smtClean="0">
                <a:latin typeface="Times New Roman" pitchFamily="18" charset="0"/>
              </a:rPr>
              <a:t>Cu</a:t>
            </a:r>
            <a:r>
              <a:rPr lang="sk-SK" altLang="sk-SK" dirty="0" smtClean="0">
                <a:latin typeface="Times New Roman" pitchFamily="18" charset="0"/>
              </a:rPr>
              <a:t> – koncentráty, zlato, paládium, </a:t>
            </a:r>
            <a:r>
              <a:rPr lang="sk-SK" altLang="sk-SK" dirty="0" err="1" smtClean="0">
                <a:latin typeface="Times New Roman" pitchFamily="18" charset="0"/>
              </a:rPr>
              <a:t>bentonit</a:t>
            </a:r>
            <a:r>
              <a:rPr lang="sk-SK" altLang="sk-SK" dirty="0" smtClean="0">
                <a:latin typeface="Times New Roman" pitchFamily="18" charset="0"/>
              </a:rPr>
              <a:t>, kaolín, </a:t>
            </a:r>
            <a:r>
              <a:rPr lang="sk-SK" altLang="sk-SK" dirty="0" err="1" smtClean="0">
                <a:latin typeface="Times New Roman" pitchFamily="18" charset="0"/>
              </a:rPr>
              <a:t>perlit</a:t>
            </a:r>
            <a:r>
              <a:rPr lang="sk-SK" altLang="sk-SK" dirty="0" smtClean="0">
                <a:latin typeface="Times New Roman" pitchFamily="18" charset="0"/>
              </a:rPr>
              <a:t>, </a:t>
            </a:r>
            <a:r>
              <a:rPr lang="sk-SK" altLang="sk-SK" dirty="0" err="1" smtClean="0">
                <a:latin typeface="Times New Roman" pitchFamily="18" charset="0"/>
              </a:rPr>
              <a:t>halit</a:t>
            </a:r>
            <a:r>
              <a:rPr lang="sk-SK" altLang="sk-SK" dirty="0" smtClean="0">
                <a:latin typeface="Times New Roman" pitchFamily="18" charset="0"/>
              </a:rPr>
              <a:t>, prvky vzácnych zemín,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charakteristické pre USA je obmedzovanie ťažby vlastných surovín a kupovanie ložísk vo svete,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6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v USA sú jedny z najkvalitnejších čiernych uhlí vo svete (napr. uhlie </a:t>
            </a:r>
            <a:r>
              <a:rPr lang="sk-SK" altLang="sk-SK" dirty="0" err="1" smtClean="0">
                <a:latin typeface="Times New Roman" pitchFamily="18" charset="0"/>
              </a:rPr>
              <a:t>Blue</a:t>
            </a:r>
            <a:r>
              <a:rPr lang="sk-SK" altLang="sk-SK" dirty="0" smtClean="0">
                <a:latin typeface="Times New Roman" pitchFamily="18" charset="0"/>
              </a:rPr>
              <a:t> Gem),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v USA je pri ťažbe a úprave surovín zvýšená bezpečnosť a ekologická úroveň závodov.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USA.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čierne uhlia v USA patria medzi najkvalitnejšie uhlia vo svete,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6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352" y="1844823"/>
            <a:ext cx="1656064" cy="1104043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4847591" cy="33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744023" cy="1299518"/>
          </a:xfrm>
          <a:prstGeom prst="rect">
            <a:avLst/>
          </a:prstGeom>
          <a:noFill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USA.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87624" y="292494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molybdenit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MoS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alt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Mo</a:t>
            </a:r>
            <a:r>
              <a:rPr lang="sk-SK" altLang="sk-SK" dirty="0" smtClean="0">
                <a:latin typeface="Times New Roman" pitchFamily="18" charset="0"/>
              </a:rPr>
              <a:t> ruda sa v USA ťaží na báze minerálu </a:t>
            </a:r>
            <a:r>
              <a:rPr lang="sk-SK" altLang="sk-SK" dirty="0" err="1" smtClean="0">
                <a:latin typeface="Times New Roman" pitchFamily="18" charset="0"/>
              </a:rPr>
              <a:t>molybdenit</a:t>
            </a:r>
            <a:r>
              <a:rPr lang="sk-SK" altLang="sk-SK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43608" y="5610726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chalkopyrit CuFeS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23528" y="3225750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Cu</a:t>
            </a:r>
            <a:r>
              <a:rPr lang="sk-SK" altLang="sk-SK" dirty="0" smtClean="0">
                <a:latin typeface="Times New Roman" pitchFamily="18" charset="0"/>
              </a:rPr>
              <a:t> koncentráty sa v USA získavajú z </a:t>
            </a:r>
            <a:r>
              <a:rPr lang="sk-SK" altLang="sk-SK" dirty="0" err="1" smtClean="0">
                <a:latin typeface="Times New Roman" pitchFamily="18" charset="0"/>
              </a:rPr>
              <a:t>Cu</a:t>
            </a:r>
            <a:r>
              <a:rPr lang="sk-SK" altLang="sk-SK" dirty="0" smtClean="0">
                <a:latin typeface="Times New Roman" pitchFamily="18" charset="0"/>
              </a:rPr>
              <a:t> rudy na báze minerálu chalkopyrit,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6866" name="Picture 2" descr="http://geologie.vsb.cz/loziska/suroviny/rudy/molybdenit%2001_resiz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1920000" cy="1440000"/>
          </a:xfrm>
          <a:prstGeom prst="rect">
            <a:avLst/>
          </a:prstGeom>
          <a:noFill/>
        </p:spPr>
      </p:pic>
      <p:pic>
        <p:nvPicPr>
          <p:cNvPr id="13" name="Obrázok 12" descr="http://geologie.vsb.cz/loziska/suroviny/rudy/chalkopyrit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240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6444" y="2060848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9473" y="4653136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27984" y="5610726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https://www.youtube.com/watch?v=KBPv2p7T1wo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8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USA.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27584" y="2924944"/>
            <a:ext cx="6840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montmorillonit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Na,Ca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Al,Mg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·nH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sk-SK" alt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bentonit</a:t>
            </a:r>
            <a:r>
              <a:rPr lang="sk-SK" altLang="sk-SK" dirty="0" smtClean="0">
                <a:latin typeface="Times New Roman" pitchFamily="18" charset="0"/>
              </a:rPr>
              <a:t> sa v USA ťaží na báze minerálu </a:t>
            </a:r>
            <a:r>
              <a:rPr lang="sk-SK" altLang="sk-SK" dirty="0" err="1" smtClean="0">
                <a:latin typeface="Times New Roman" pitchFamily="18" charset="0"/>
              </a:rPr>
              <a:t>montmorillonit</a:t>
            </a:r>
            <a:r>
              <a:rPr lang="sk-SK" altLang="sk-SK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27584" y="5610726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kaolinit Al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bentonit-na-studny.cz/images/bentonit-na-studny-izo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1980000" cy="1440000"/>
          </a:xfrm>
          <a:prstGeom prst="rect">
            <a:avLst/>
          </a:prstGeom>
          <a:noFill/>
        </p:spPr>
      </p:pic>
      <p:pic>
        <p:nvPicPr>
          <p:cNvPr id="31750" name="Picture 6" descr="http://geologie.vsb.cz/loziska/loziska/nerudy/kaol%C3%ADn%2002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808" y="4077232"/>
            <a:ext cx="1920000" cy="1440000"/>
          </a:xfrm>
          <a:prstGeom prst="rect">
            <a:avLst/>
          </a:prstGeom>
          <a:noFill/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23528" y="3225750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kaolín sa v USA ťaží na báze minerálu kaolinit,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Rusku.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Rusko patrí medzi troch najväčších svetových vlastníkov ložísk nerastných surovín,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1. – 3. miesto v ťažbe:  čierne uhlie, zemný plyn, ropa, V – ruda, paládium, platina, azbest, magnezit, diamanty, prvky vzácnych zemín,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/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Rusko je významným vývozcom energetických surovín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charakteristické pre Rusko je obmedzovanie vývozu strategických surovín a kupovanie ložísk vo svete,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6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v Rusku sú heterogénne zásoby čiernych uhlí (rôzne kvalitatívne stupne),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Rusko je významným vývozcom aj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rudy a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koncentrátov,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Rusko má obrovské zásoby diamantov,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v Rusku je pri ťažbe a úprave surovín stredná bezpečnosť a ekologická úroveň závodov.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Rusku.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čierne uhlia v Rusku nepatria medzi najkvalitnejšie uhlia vo svete,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6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352" y="1844823"/>
            <a:ext cx="1656064" cy="1104043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5054426" cy="3490532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287" y="3768398"/>
            <a:ext cx="2874193" cy="1349503"/>
          </a:xfrm>
          <a:prstGeom prst="rect">
            <a:avLst/>
          </a:prstGeom>
          <a:noFill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Rusku.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915816" y="287442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Magnetit Fe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ok 13" descr="http://geologie.vsb.cz/loziska/suroviny/rudy/magnetit%2002_resiz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22294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rudy/hematit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591" y="1722294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99592" y="287442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 Fe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rudy a koncentráty sa v Rusku ťažia na báze minerálov hematit a magnetit,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23528" y="3153742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V ruda sa v Rusku ťaží na báze minerálov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vanadinit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montroseit</a:t>
            </a:r>
            <a:r>
              <a:rPr lang="sk-SK" altLang="sk-SK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203848" y="5301208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montroseit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V,Fe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)O(OH)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Obrázok 23" descr="http://geologie.vsb.cz/loziska/suroviny/rudy/vanidinit%2003_resiz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434" y="4149200"/>
            <a:ext cx="137030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67544" y="5322694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Vanadinit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sk-SK" sz="1600" baseline="-25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k-SK" sz="1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(VO</a:t>
            </a:r>
            <a:r>
              <a:rPr lang="sk-SK" sz="1600" baseline="-25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sz="1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1600" baseline="-25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sz="1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http://geologie.vsb.cz/loziska/suroviny/rudy/montroseit%2003_resiz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0032" y="4149200"/>
            <a:ext cx="1440000" cy="1080000"/>
          </a:xfrm>
          <a:prstGeom prst="rect">
            <a:avLst/>
          </a:prstGeom>
          <a:noFill/>
        </p:spPr>
      </p:pic>
      <p:pic>
        <p:nvPicPr>
          <p:cNvPr id="16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76056" y="2060848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36721" y="4531626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410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surovín v Rusku.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695593"/>
            <a:ext cx="88204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pod kráterom </a:t>
            </a:r>
            <a:r>
              <a:rPr lang="sk-SK" altLang="sk-SK" dirty="0" err="1" smtClean="0">
                <a:latin typeface="Times New Roman" pitchFamily="18" charset="0"/>
              </a:rPr>
              <a:t>Popigaj</a:t>
            </a:r>
            <a:r>
              <a:rPr lang="sk-SK" altLang="sk-SK" dirty="0" smtClean="0">
                <a:latin typeface="Times New Roman" pitchFamily="18" charset="0"/>
              </a:rPr>
              <a:t>, ktorý sa nachádza na Sibíri ležia obrovské zásoby diamantov, ktoré vznikli pri dopade meteoritu,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mechanizmus vzniku diamantov pri dopade kozmického telesa sa líši od bežných nálezísk. Tlaková vlna nárazu pôsobí na horniny v zemskej kôre obsahujúce uhlík a vytvorí podmienky na jeho kryštalizáciu,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podľa analýz by vyťažené množstvo týchto diamantov vystačilo pre celý svet na 3000 rokov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0962" name="Picture 2" descr="Diamanty z popigajské oblasti nebudou zřejmě primárně určeny pro klenotníky, ale především pro průmyslové účely. (Ilustrační foto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9091" t="6638" r="14545" b="9446"/>
          <a:stretch>
            <a:fillRect/>
          </a:stretch>
        </p:blipFill>
        <p:spPr bwMode="auto">
          <a:xfrm>
            <a:off x="1187624" y="3526559"/>
            <a:ext cx="1944216" cy="1630633"/>
          </a:xfrm>
          <a:prstGeom prst="rect">
            <a:avLst/>
          </a:prstGeom>
          <a:noFill/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971600" y="5292497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diamanty (C) z </a:t>
            </a:r>
            <a:r>
              <a:rPr lang="sk-SK" sz="16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popigajskej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oblasti nebudú primárne určené pre klenotníkov, ale predovšetkým pre priemyselné účely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9913" y="4149080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7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Perspektívne ložiská surovín vo svete.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404664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Austrália – čierne uhlie,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ruda, Ti ruda, bauxit, diamanty, </a:t>
            </a:r>
            <a:r>
              <a:rPr lang="sk-SK" altLang="sk-SK" dirty="0" err="1" smtClean="0">
                <a:latin typeface="Times New Roman" pitchFamily="18" charset="0"/>
              </a:rPr>
              <a:t>halit</a:t>
            </a:r>
            <a:r>
              <a:rPr lang="sk-SK" altLang="sk-SK" dirty="0" smtClean="0">
                <a:latin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Brazília –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ruda, </a:t>
            </a:r>
            <a:r>
              <a:rPr lang="sk-SK" altLang="sk-SK" dirty="0" err="1" smtClean="0">
                <a:latin typeface="Times New Roman" pitchFamily="18" charset="0"/>
              </a:rPr>
              <a:t>Mn</a:t>
            </a:r>
            <a:r>
              <a:rPr lang="sk-SK" altLang="sk-SK" dirty="0" smtClean="0">
                <a:latin typeface="Times New Roman" pitchFamily="18" charset="0"/>
              </a:rPr>
              <a:t> ruda, bauxit, </a:t>
            </a:r>
            <a:r>
              <a:rPr lang="sk-SK" altLang="sk-SK" dirty="0" err="1" smtClean="0">
                <a:latin typeface="Times New Roman" pitchFamily="18" charset="0"/>
              </a:rPr>
              <a:t>halit</a:t>
            </a:r>
            <a:r>
              <a:rPr lang="sk-SK" altLang="sk-SK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JAR –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ruda, </a:t>
            </a:r>
            <a:r>
              <a:rPr lang="sk-SK" altLang="sk-SK" dirty="0" err="1" smtClean="0">
                <a:latin typeface="Times New Roman" pitchFamily="18" charset="0"/>
              </a:rPr>
              <a:t>Mn</a:t>
            </a:r>
            <a:r>
              <a:rPr lang="sk-SK" altLang="sk-SK" dirty="0" smtClean="0">
                <a:latin typeface="Times New Roman" pitchFamily="18" charset="0"/>
              </a:rPr>
              <a:t> ruda, </a:t>
            </a:r>
            <a:r>
              <a:rPr lang="sk-SK" altLang="sk-SK" dirty="0" err="1" smtClean="0">
                <a:latin typeface="Times New Roman" pitchFamily="18" charset="0"/>
              </a:rPr>
              <a:t>Cr</a:t>
            </a:r>
            <a:r>
              <a:rPr lang="sk-SK" altLang="sk-SK" dirty="0" smtClean="0">
                <a:latin typeface="Times New Roman" pitchFamily="18" charset="0"/>
              </a:rPr>
              <a:t> ruda, zlato, diamanty, platina,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Kanada – čierne uhlie, ropa,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ruda, </a:t>
            </a:r>
            <a:r>
              <a:rPr lang="sk-SK" altLang="sk-SK" dirty="0" err="1" smtClean="0">
                <a:latin typeface="Times New Roman" pitchFamily="18" charset="0"/>
              </a:rPr>
              <a:t>Ni</a:t>
            </a:r>
            <a:r>
              <a:rPr lang="sk-SK" altLang="sk-SK" dirty="0" smtClean="0">
                <a:latin typeface="Times New Roman" pitchFamily="18" charset="0"/>
              </a:rPr>
              <a:t> ruda, zlato, diamanty, </a:t>
            </a:r>
            <a:r>
              <a:rPr lang="sk-SK" altLang="sk-SK" dirty="0" err="1" smtClean="0">
                <a:latin typeface="Times New Roman" pitchFamily="18" charset="0"/>
              </a:rPr>
              <a:t>halit</a:t>
            </a:r>
            <a:r>
              <a:rPr lang="sk-SK" altLang="sk-SK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India – </a:t>
            </a:r>
            <a:r>
              <a:rPr lang="sk-SK" altLang="sk-SK" dirty="0" err="1" smtClean="0">
                <a:latin typeface="Times New Roman" pitchFamily="18" charset="0"/>
              </a:rPr>
              <a:t>Fe</a:t>
            </a:r>
            <a:r>
              <a:rPr lang="sk-SK" altLang="sk-SK" dirty="0" smtClean="0">
                <a:latin typeface="Times New Roman" pitchFamily="18" charset="0"/>
              </a:rPr>
              <a:t> ruda, </a:t>
            </a:r>
            <a:r>
              <a:rPr lang="sk-SK" altLang="sk-SK" dirty="0" err="1" smtClean="0">
                <a:latin typeface="Times New Roman" pitchFamily="18" charset="0"/>
              </a:rPr>
              <a:t>Cr</a:t>
            </a:r>
            <a:r>
              <a:rPr lang="sk-SK" altLang="sk-SK" dirty="0" smtClean="0">
                <a:latin typeface="Times New Roman" pitchFamily="18" charset="0"/>
              </a:rPr>
              <a:t> ruda, čierne uhlie,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Čile – </a:t>
            </a:r>
            <a:r>
              <a:rPr lang="sk-SK" altLang="sk-SK" dirty="0" err="1" smtClean="0">
                <a:latin typeface="Times New Roman" pitchFamily="18" charset="0"/>
              </a:rPr>
              <a:t>Cu</a:t>
            </a:r>
            <a:r>
              <a:rPr lang="sk-SK" altLang="sk-SK" dirty="0" smtClean="0">
                <a:latin typeface="Times New Roman" pitchFamily="18" charset="0"/>
              </a:rPr>
              <a:t> koncentráty, striebro,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Nemecko – hnedé uhlie, </a:t>
            </a:r>
            <a:r>
              <a:rPr lang="sk-SK" altLang="sk-SK" dirty="0" err="1" smtClean="0">
                <a:latin typeface="Times New Roman" pitchFamily="18" charset="0"/>
              </a:rPr>
              <a:t>halit</a:t>
            </a:r>
            <a:r>
              <a:rPr lang="sk-SK" altLang="sk-SK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Kazachstan – </a:t>
            </a:r>
            <a:r>
              <a:rPr lang="sk-SK" altLang="sk-SK" dirty="0" err="1" smtClean="0">
                <a:latin typeface="Times New Roman" pitchFamily="18" charset="0"/>
              </a:rPr>
              <a:t>Cr</a:t>
            </a:r>
            <a:r>
              <a:rPr lang="sk-SK" altLang="sk-SK" dirty="0" smtClean="0">
                <a:latin typeface="Times New Roman" pitchFamily="18" charset="0"/>
              </a:rPr>
              <a:t> ruda, </a:t>
            </a:r>
            <a:r>
              <a:rPr lang="sk-SK" altLang="sk-SK" dirty="0" err="1" smtClean="0">
                <a:latin typeface="Times New Roman" pitchFamily="18" charset="0"/>
              </a:rPr>
              <a:t>Mn</a:t>
            </a:r>
            <a:r>
              <a:rPr lang="sk-SK" altLang="sk-SK" dirty="0" smtClean="0">
                <a:latin typeface="Times New Roman" pitchFamily="18" charset="0"/>
              </a:rPr>
              <a:t> ruda, </a:t>
            </a:r>
            <a:r>
              <a:rPr lang="sk-SK" altLang="sk-SK" dirty="0" err="1" smtClean="0">
                <a:latin typeface="Times New Roman" pitchFamily="18" charset="0"/>
              </a:rPr>
              <a:t>galium</a:t>
            </a:r>
            <a:r>
              <a:rPr lang="sk-SK" altLang="sk-SK" dirty="0" smtClean="0">
                <a:latin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Mexiko – striebro, zlato,</a:t>
            </a:r>
          </a:p>
          <a:p>
            <a:pPr algn="just">
              <a:buFont typeface="Wingdings" pitchFamily="2" charset="2"/>
              <a:buChar char="§"/>
            </a:pPr>
            <a:endParaRPr lang="sk-SK" altLang="sk-SK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Saudská Arábia, Irán, Kuvajt, Katar – zemný plyn a ropa.</a:t>
            </a:r>
          </a:p>
        </p:txBody>
      </p:sp>
      <p:pic>
        <p:nvPicPr>
          <p:cNvPr id="7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4704"/>
            <a:ext cx="683955" cy="455970"/>
          </a:xfrm>
          <a:prstGeom prst="rect">
            <a:avLst/>
          </a:prstGeom>
          <a:noFill/>
        </p:spPr>
      </p:pic>
      <p:pic>
        <p:nvPicPr>
          <p:cNvPr id="8" name="Obrázok 7" descr="http://geologie.vsb.cz/loziska/suroviny/rudy/hemat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64704"/>
            <a:ext cx="623634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http://geologie.vsb.cz/loziska/suroviny/rudy/hemat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623634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http://geologie.vsb.cz/loziska/suroviny/rudy/hemat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819" y="1772816"/>
            <a:ext cx="623634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g04.s.alicdn.com/kf/HTB14t49IpXXXXctXXXXq6xXFXXXQ/factory-price-manganese-dioxide-MnO2-sand-f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7" t="7226" r="7926" b="19483"/>
          <a:stretch/>
        </p:blipFill>
        <p:spPr bwMode="auto">
          <a:xfrm>
            <a:off x="6856907" y="1772816"/>
            <a:ext cx="52340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17" descr="http://geologie.vsb.cz/loziska/suroviny/rudy/bauxit%2001_resiz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96752"/>
            <a:ext cx="62417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348880"/>
            <a:ext cx="683955" cy="455970"/>
          </a:xfrm>
          <a:prstGeom prst="rect">
            <a:avLst/>
          </a:prstGeom>
          <a:noFill/>
        </p:spPr>
      </p:pic>
      <p:pic>
        <p:nvPicPr>
          <p:cNvPr id="20" name="Picture 2" descr="Diamanty z popigajské oblasti nebudou zřejmě primárně určeny pro klenotníky, ale především pro průmyslové účely. (Ilustrační foto)"/>
          <p:cNvPicPr>
            <a:picLocks noChangeAspect="1" noChangeArrowheads="1"/>
          </p:cNvPicPr>
          <p:nvPr/>
        </p:nvPicPr>
        <p:blipFill>
          <a:blip r:embed="rId6" cstate="print"/>
          <a:srcRect l="29091" t="6638" r="14545" b="9446"/>
          <a:stretch>
            <a:fillRect/>
          </a:stretch>
        </p:blipFill>
        <p:spPr bwMode="auto">
          <a:xfrm>
            <a:off x="8219549" y="1772816"/>
            <a:ext cx="600923" cy="504000"/>
          </a:xfrm>
          <a:prstGeom prst="rect">
            <a:avLst/>
          </a:prstGeom>
          <a:noFill/>
        </p:spPr>
      </p:pic>
      <p:pic>
        <p:nvPicPr>
          <p:cNvPr id="43010" name="Picture 2" descr="https://encrypted-tbn2.gstatic.com/images?q=tbn:ANd9GcTT3_l4FhlYVYaeTcrUDRD61oiOlk4S5Gf4VLUWXD-Xj3dAn8fTqQ"/>
          <p:cNvPicPr>
            <a:picLocks noChangeAspect="1" noChangeArrowheads="1"/>
          </p:cNvPicPr>
          <p:nvPr/>
        </p:nvPicPr>
        <p:blipFill>
          <a:blip r:embed="rId7" cstate="print"/>
          <a:srcRect r="27618"/>
          <a:stretch>
            <a:fillRect/>
          </a:stretch>
        </p:blipFill>
        <p:spPr bwMode="auto">
          <a:xfrm>
            <a:off x="7525669" y="1772872"/>
            <a:ext cx="574723" cy="504000"/>
          </a:xfrm>
          <a:prstGeom prst="rect">
            <a:avLst/>
          </a:prstGeom>
          <a:noFill/>
        </p:spPr>
      </p:pic>
      <p:pic>
        <p:nvPicPr>
          <p:cNvPr id="21" name="Picture 2" descr="https://encrypted-tbn2.gstatic.com/images?q=tbn:ANd9GcTT3_l4FhlYVYaeTcrUDRD61oiOlk4S5Gf4VLUWXD-Xj3dAn8fTqQ"/>
          <p:cNvPicPr>
            <a:picLocks noChangeAspect="1" noChangeArrowheads="1"/>
          </p:cNvPicPr>
          <p:nvPr/>
        </p:nvPicPr>
        <p:blipFill>
          <a:blip r:embed="rId7" cstate="print"/>
          <a:srcRect r="27618"/>
          <a:stretch>
            <a:fillRect/>
          </a:stretch>
        </p:blipFill>
        <p:spPr bwMode="auto">
          <a:xfrm>
            <a:off x="7668344" y="2348936"/>
            <a:ext cx="574723" cy="504000"/>
          </a:xfrm>
          <a:prstGeom prst="rect">
            <a:avLst/>
          </a:prstGeom>
          <a:noFill/>
        </p:spPr>
      </p:pic>
      <p:pic>
        <p:nvPicPr>
          <p:cNvPr id="22" name="Obrázok 21" descr="http://geologie.vsb.cz/loziska/suroviny/nerudy/halit%2003_resiz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0855" y="2384936"/>
            <a:ext cx="62363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ok 22" descr="http://geologie.vsb.cz/loziska/suroviny/rudy/hematit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623634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img.diytrade.com/cdimg/629244/4916661/0/1197978647/chrome_ore.jpg"/>
          <p:cNvPicPr>
            <a:picLocks noChangeAspect="1" noChangeArrowheads="1"/>
          </p:cNvPicPr>
          <p:nvPr/>
        </p:nvPicPr>
        <p:blipFill>
          <a:blip r:embed="rId9" cstate="print"/>
          <a:srcRect b="5501"/>
          <a:stretch>
            <a:fillRect/>
          </a:stretch>
        </p:blipFill>
        <p:spPr bwMode="auto">
          <a:xfrm>
            <a:off x="4919786" y="2852936"/>
            <a:ext cx="660326" cy="468000"/>
          </a:xfrm>
          <a:prstGeom prst="rect">
            <a:avLst/>
          </a:prstGeom>
          <a:noFill/>
        </p:spPr>
      </p:pic>
      <p:pic>
        <p:nvPicPr>
          <p:cNvPr id="43014" name="Picture 6" descr="http://www.oldcopper.org/images/minerals/2593%20AUG.28.G.jpeg"/>
          <p:cNvPicPr>
            <a:picLocks noChangeAspect="1" noChangeArrowheads="1"/>
          </p:cNvPicPr>
          <p:nvPr/>
        </p:nvPicPr>
        <p:blipFill>
          <a:blip r:embed="rId10" cstate="print"/>
          <a:srcRect l="4536" b="9054"/>
          <a:stretch>
            <a:fillRect/>
          </a:stretch>
        </p:blipFill>
        <p:spPr bwMode="auto">
          <a:xfrm>
            <a:off x="3635896" y="3393048"/>
            <a:ext cx="615601" cy="468000"/>
          </a:xfrm>
          <a:prstGeom prst="rect">
            <a:avLst/>
          </a:prstGeom>
          <a:noFill/>
        </p:spPr>
      </p:pic>
      <p:sp>
        <p:nvSpPr>
          <p:cNvPr id="43016" name="AutoShape 8" descr="data:image/jpeg;base64,/9j/4AAQSkZJRgABAQAAAQABAAD/2wCEAAkGBxATEhUUExQVFhUUGBUYFBQXGRgYFRoUFxQWFhcYGxUcICggGRolGxgUITEiJikrLi4uFx8zODMsNygtLisBCgoKDg0OGhAQFywcHxwsLCwsLCwsLCwsLCwsLCwsLCwsLCssLCwsLCwsLCw3KzcsNzc3KywsNysrLCwsKywsK//AABEIAIcAwAMBIgACEQEDEQH/xAAcAAEAAQUBAQAAAAAAAAAAAAAABQECAwQHBgj/xAA7EAABAwIDBQUGBQIHAQAAAAABAAIRAyEEEjEFQVFhcQYHIoGRExQyobHwQlLB0eFichYjM3OC0vEV/8QAGQEBAAMBAQAAAAAAAAAAAAAAAAECAwQF/8QAHxEBAQACAwADAQEAAAAAAAAAAAECEQMSITFBUQQi/9oADAMBAAIRAxEAPwDuKIiAiIgIiICIiAipKqgIiICIiAiIgIiICIiAiIgIiICIiAiIgIiICoratQNBJMACT0C5N2n7c1aziyjLKYm4Pidz5BUyzmK2OFyuo6Xjds4el/qVWN5E3UBju8HCM+DM88rBcmrOJMuMk8brVr4kDW438ljlzX6dWP8APPuuvO7xsLlnJUnh/Ky4HvCwdQtBzNLiBfcTouMsJjMxw/23G3k5Z9m13B7XFl2OBI1BAvqonLU3+fHXj6OCqtDY20BXpMqt0e0GOH3db66Zdxx2aERFKBERAREQEREBERARFQlBVFifWaNSB1MKz3yn+dt9Li6jcNVnlW1KgAkkADUnQBam0tpUaDM1VwaDYcz0XPu2vbBlZvsKPwEgufoTG4DgqZ5yL4YXK+Njtb22a5r6NES0gtdUm3A5ePVc5c5lIXIHPUnoN6V67WC/zLRHIk+XqoPFbYbrGZ2/UMjlM8lhbcvXZjMeNKsxc6AjiTvn5fstrI0XaBykfNedw+12aOOXy8NuAH6ncttmLeT4GhwJBOQ34SdYVLx1pjyYtsUmzdoGUGwjRZw8RLTp+y1q2JZBdN7wCMpmB/K0TtL2gIpNJmxgG3EwBu/VUmNrW54ybd07stp06mEawOGamXAibxNj5r2S4N3Tsd73mdLKdNtyfCNIEzaF2HGdpcHT+KvTm/ha4Odb+lsnePVduF1Hl5z/AF4mJVMwXh8Z3g0zIo0XvI0LiGjkYuY9FBYvvIrU3SRScGi9MBwJ4+KSW9YPRT3iOldVlVUR2c21TxeHp12AgVGzlOoIsQeKknVmjUgTxsrbV0yorM4VcybQuREUgiIgoSvKdt+1jcIzK3K6s74Wk6D8xHBeqcuEd4tZrdoVvau/IWi05ctul5WedsnjTixlvqOx20sRXcX1CXOO8nw/wPJWUm8RfdAn7uoWvtrKAGMd1cZFuAA/VRbsc9/xOJ5TZYdbXVc8cfI9Ht3tE+WtDg8x8TnF5HCL2soGrtCqfxkcgYC0GlHydy0mMjC523xVz+JVhesZKtlWUUc5U9oQZBgjQjUee5WlZKeEqO+FpPODCIm0ts/abyQajRUAkXNxAHyuD5KYZtmg/LFEkiB4jI11iQJ5iV5Zsstad/z/AJWelUkzF9x5xGqrY1lqZONpsddhEj4W/wDUhSmH7S4djSBQcHO1nLFtD8Oq8tTL3S0kCDPlof0V9Mt09pTBPCD6mIFkW16mq21qlYmG+Efha4kf8jMRroFjabi7BwAubed+dlqNy/DLjzY1zjEDRoj6rOzDg2cK0XkHI1rtNYk8LT0VWs3p6vZG0MQKDKQrObTZmDGsJa3LmkC0c1fUq02+J7oj8Trx5qHpe0yBtNoY1sCNQB5H6lQ+06NWo/2MgB2jiRB0kgfys9brTXWfD0ju1zKYOSsQDweRPkF7nuy7aOxNR+HqP9plbna/g0EAguOpkjpBXLsJ2Ww9MZqtSepDG+mp9VL4T3emPAGgHgJJHlcDqrzKRlcLn86dzd2gwoe1ntmFziAADNzukWCkmmVwZmIOZlRgefZvDoAEeEgwfRd3plbceXZzcvH0ZEVAqrRktK+e+8bs5jxiKuIrsa5lR8tcx0gDQDKbiwb6L6EK8V3jke7dXW6qmUWxuq+enEyQS63I/e9YamU89y9hUaorGYIEh0AnQzvHXd1VGm0CwEo82W1iNnu3HdpvAGg4LTLHb7FShY7mlKm0uEkweEA+RhIfwWOs4x9OqITmGawWa1oPEjMYFok+a2hUcReepDuG46fNRz8Q7KCHEAgaa/cq2qQBJOZx0LrnrMKmtt+0jLisMahkRvuAAJ9fktc4cMuXNH9su00tp/6rKlZ0DxHpoFquCtpS5T8Sja9NpGbOdTLcoJ4XnwqSwtSg6cjAIF3Ou4yYNrACy8qRfqpXBPAIJAI53g8Qq5RfDP1NNxFrvblJMBunPy046JJd4i0T97+ExvCPNMb50iwt0NoVJbc2PSP3JnnbVZujcVxRJpkgRlHAOMcBex09Fq7FfVMGo0BgnKSYvLbc7WE8FndtNjYlogfiJJFuVr85Mq7Dim4ZmS4zGoMQJkg6DXcrfSt9vlW1KdDMS3Mb6CWxrNhP6aqtXHilIDGt6kE+YmfotihhXGADaLQJAHEkSN3JY6+zCxjnNyB24vAE20kERu1CiaTZZ8I9+LqVDJe7q7wt8hv0FxGq+juxG0xiMHSqDNMZXZhBzM8J69ea+cWYKs69ZxY3WGglx6bgu490e1RVwz6OUj3cgAuPic18uBcNxkFbYVy80utveoiLVzqEWUPtfZntWwRIF+KmUhRYOP7T7GYnOcjAQeJA+Si63ZDGDWnrvkQu4mmOAT2TeA9FXqndfOdfYNYvDMjsxJGlrc9I5q7/AAPjXNzexJiRYgnyE3X0P7sz8o9Fe2mBuCnqns+ZXdi8ZIHu1a/9Bj10U7sXuwztnEOfScZytGXwgbzOp5Bd8NJvAKGxdPxGGN6xdNG3Ce13ZJuCFPJVFZjs0GACCIOVwBMyCDPIrxmKaDwtuGsSu594uxzUw8tHipuzAcbQR5hcWxNOHSLA+o5eSpZqtJdxotaRYq56yZY3dFjcZRDCNVI0wtCg2/7KTps5b/kotWxiopzf7+oVxoOvJBHAOk/KYVcIWGZJBbMg7+BGiytgmZA4XtHpfn+iztbyeMBw8aNbHneN/JZcLjMkEZeYMZY52usnuwmTLpAt62tvVHYMDQDyHrd3lu3JtOrPhJf/AGXHwsp8Lk6HoNNeq0MRiGuMwGu/MHEuJMcdLha9bDj4QZI18VxOoAVaTDeGgGPS3GEmi5X7b+Cr0gPHVqGDZoYHwP7r8uHRdb7mnMdTxD2SAXU2wd2UOINrXDhYLjrsO8Ro3cSDMRu115Lq3dJsPaGGc91RhZQrAS2of8zO0eFwZEt1MgxutvWmE9Y8u9arqqKjVVbOYREQEREBERAWCthg5Z0QQW1cIS0g3C4h237K1KVTPSHhcSYI0JX0XCxVcO12qrZtMunyhR2HjHEhlJ7j/S15+gW3h+xW0qmmEqiN7muaPV8BfUJwo4n1VhwDTvKjqt2fMNXsPtFgJNKY1aHNJjjErVZ9Oo4jy0PovpPaOxQbgmy4/wBvuzlSniHVWUzkeAXOAtmiDmjQqLitjk8VSb87mNeSyjysIGv7qrWvbpYwBKtcx5M23blnZW8ymlzRV0Bjy+t1XEYosHhME67/ANlgdQedSVfSwDiYAJJ0CdS8mvhYa9+O+/FZ6Rc65J5ffkpvZvYzF1btpwP6pB9IleswHdjiTGZzW7zEk/ordFO9/Xi8FTykEWuL+fNfR+zX5qbCDILRfjYLyOzO7mgz4zmPE39GiI+a9rhcOGNDRoBCvjjplnltlCqiK7MREQEREBERAREQEREFFVEQUIWrjMAx4MhbaIOWdpO72fFQZB3t/Cf2KgqXd3i3bmDnNvou4KkBV6xbtXKMB3Xvke0fbeAI+ZuvdYDsxQphoj4dAAAPpKnYVVOkXKsdOi0aCFfCqilCkKq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018" name="AutoShape 10" descr="data:image/jpeg;base64,/9j/4AAQSkZJRgABAQAAAQABAAD/2wCEAAkGBxATEhUUExQVFhUUGBUYFBQXGRgYFRoUFxQWFhcYGxUcICggGRolGxgUITEiJikrLi4uFx8zODMsNygtLisBCgoKDg0OGhAQFywcHxwsLCwsLCwsLCwsLCwsLCwsLCwsLCssLCwsLCwsLCw3KzcsNzc3KywsNysrLCwsKywsK//AABEIAIcAwAMBIgACEQEDEQH/xAAcAAEAAQUBAQAAAAAAAAAAAAAABQECAwQHBgj/xAA7EAABAwIDBQUGBQIHAQAAAAABAAIRAyEEEjEFQVFhcQYHIoGRExQyobHwQlLB0eFichYjM3OC0vEV/8QAGQEBAAMBAQAAAAAAAAAAAAAAAAECAwQF/8QAHxEBAQACAwADAQEAAAAAAAAAAAECEQMSITFBUQQi/9oADAMBAAIRAxEAPwDuKIiAiIgIiICIiAipKqgIiICIiAiIgIiICIiAiIgIiICIiAiIgIiICoratQNBJMACT0C5N2n7c1aziyjLKYm4Pidz5BUyzmK2OFyuo6Xjds4el/qVWN5E3UBju8HCM+DM88rBcmrOJMuMk8brVr4kDW438ljlzX6dWP8APPuuvO7xsLlnJUnh/Ky4HvCwdQtBzNLiBfcTouMsJjMxw/23G3k5Z9m13B7XFl2OBI1BAvqonLU3+fHXj6OCqtDY20BXpMqt0e0GOH3db66Zdxx2aERFKBERAREQEREBERARFQlBVFifWaNSB1MKz3yn+dt9Li6jcNVnlW1KgAkkADUnQBam0tpUaDM1VwaDYcz0XPu2vbBlZvsKPwEgufoTG4DgqZ5yL4YXK+Njtb22a5r6NES0gtdUm3A5ePVc5c5lIXIHPUnoN6V67WC/zLRHIk+XqoPFbYbrGZ2/UMjlM8lhbcvXZjMeNKsxc6AjiTvn5fstrI0XaBykfNedw+12aOOXy8NuAH6ncttmLeT4GhwJBOQ34SdYVLx1pjyYtsUmzdoGUGwjRZw8RLTp+y1q2JZBdN7wCMpmB/K0TtL2gIpNJmxgG3EwBu/VUmNrW54ybd07stp06mEawOGamXAibxNj5r2S4N3Tsd73mdLKdNtyfCNIEzaF2HGdpcHT+KvTm/ha4Odb+lsnePVduF1Hl5z/AF4mJVMwXh8Z3g0zIo0XvI0LiGjkYuY9FBYvvIrU3SRScGi9MBwJ4+KSW9YPRT3iOldVlVUR2c21TxeHp12AgVGzlOoIsQeKknVmjUgTxsrbV0yorM4VcybQuREUgiIgoSvKdt+1jcIzK3K6s74Wk6D8xHBeqcuEd4tZrdoVvau/IWi05ctul5WedsnjTixlvqOx20sRXcX1CXOO8nw/wPJWUm8RfdAn7uoWvtrKAGMd1cZFuAA/VRbsc9/xOJ5TZYdbXVc8cfI9Ht3tE+WtDg8x8TnF5HCL2soGrtCqfxkcgYC0GlHydy0mMjC523xVz+JVhesZKtlWUUc5U9oQZBgjQjUee5WlZKeEqO+FpPODCIm0ts/abyQajRUAkXNxAHyuD5KYZtmg/LFEkiB4jI11iQJ5iV5Zsstad/z/AJWelUkzF9x5xGqrY1lqZONpsddhEj4W/wDUhSmH7S4djSBQcHO1nLFtD8Oq8tTL3S0kCDPlof0V9Mt09pTBPCD6mIFkW16mq21qlYmG+Efha4kf8jMRroFjabi7BwAubed+dlqNy/DLjzY1zjEDRoj6rOzDg2cK0XkHI1rtNYk8LT0VWs3p6vZG0MQKDKQrObTZmDGsJa3LmkC0c1fUq02+J7oj8Trx5qHpe0yBtNoY1sCNQB5H6lQ+06NWo/2MgB2jiRB0kgfys9brTXWfD0ju1zKYOSsQDweRPkF7nuy7aOxNR+HqP9plbna/g0EAguOpkjpBXLsJ2Ww9MZqtSepDG+mp9VL4T3emPAGgHgJJHlcDqrzKRlcLn86dzd2gwoe1ntmFziAADNzukWCkmmVwZmIOZlRgefZvDoAEeEgwfRd3plbceXZzcvH0ZEVAqrRktK+e+8bs5jxiKuIrsa5lR8tcx0gDQDKbiwb6L6EK8V3jke7dXW6qmUWxuq+enEyQS63I/e9YamU89y9hUaorGYIEh0AnQzvHXd1VGm0CwEo82W1iNnu3HdpvAGg4LTLHb7FShY7mlKm0uEkweEA+RhIfwWOs4x9OqITmGawWa1oPEjMYFok+a2hUcReepDuG46fNRz8Q7KCHEAgaa/cq2qQBJOZx0LrnrMKmtt+0jLisMahkRvuAAJ9fktc4cMuXNH9su00tp/6rKlZ0DxHpoFquCtpS5T8Sja9NpGbOdTLcoJ4XnwqSwtSg6cjAIF3Ou4yYNrACy8qRfqpXBPAIJAI53g8Qq5RfDP1NNxFrvblJMBunPy046JJd4i0T97+ExvCPNMb50iwt0NoVJbc2PSP3JnnbVZujcVxRJpkgRlHAOMcBex09Fq7FfVMGo0BgnKSYvLbc7WE8FndtNjYlogfiJJFuVr85Mq7Dim4ZmS4zGoMQJkg6DXcrfSt9vlW1KdDMS3Mb6CWxrNhP6aqtXHilIDGt6kE+YmfotihhXGADaLQJAHEkSN3JY6+zCxjnNyB24vAE20kERu1CiaTZZ8I9+LqVDJe7q7wt8hv0FxGq+juxG0xiMHSqDNMZXZhBzM8J69ea+cWYKs69ZxY3WGglx6bgu490e1RVwz6OUj3cgAuPic18uBcNxkFbYVy80utveoiLVzqEWUPtfZntWwRIF+KmUhRYOP7T7GYnOcjAQeJA+Si63ZDGDWnrvkQu4mmOAT2TeA9FXqndfOdfYNYvDMjsxJGlrc9I5q7/AAPjXNzexJiRYgnyE3X0P7sz8o9Fe2mBuCnqns+ZXdi8ZIHu1a/9Bj10U7sXuwztnEOfScZytGXwgbzOp5Bd8NJvAKGxdPxGGN6xdNG3Ce13ZJuCFPJVFZjs0GACCIOVwBMyCDPIrxmKaDwtuGsSu594uxzUw8tHipuzAcbQR5hcWxNOHSLA+o5eSpZqtJdxotaRYq56yZY3dFjcZRDCNVI0wtCg2/7KTps5b/kotWxiopzf7+oVxoOvJBHAOk/KYVcIWGZJBbMg7+BGiytgmZA4XtHpfn+iztbyeMBw8aNbHneN/JZcLjMkEZeYMZY52usnuwmTLpAt62tvVHYMDQDyHrd3lu3JtOrPhJf/AGXHwsp8Lk6HoNNeq0MRiGuMwGu/MHEuJMcdLha9bDj4QZI18VxOoAVaTDeGgGPS3GEmi5X7b+Cr0gPHVqGDZoYHwP7r8uHRdb7mnMdTxD2SAXU2wd2UOINrXDhYLjrsO8Ro3cSDMRu115Lq3dJsPaGGc91RhZQrAS2of8zO0eFwZEt1MgxutvWmE9Y8u9arqqKjVVbOYREQEREBERAWCthg5Z0QQW1cIS0g3C4h237K1KVTPSHhcSYI0JX0XCxVcO12qrZtMunyhR2HjHEhlJ7j/S15+gW3h+xW0qmmEqiN7muaPV8BfUJwo4n1VhwDTvKjqt2fMNXsPtFgJNKY1aHNJjjErVZ9Oo4jy0PovpPaOxQbgmy4/wBvuzlSniHVWUzkeAXOAtmiDmjQqLitjk8VSb87mNeSyjysIGv7qrWvbpYwBKtcx5M23blnZW8ymlzRV0Bjy+t1XEYosHhME67/ANlgdQedSVfSwDiYAJJ0CdS8mvhYa9+O+/FZ6Rc65J5ffkpvZvYzF1btpwP6pB9IleswHdjiTGZzW7zEk/ordFO9/Xi8FTykEWuL+fNfR+zX5qbCDILRfjYLyOzO7mgz4zmPE39GiI+a9rhcOGNDRoBCvjjplnltlCqiK7MREQEREBERAREQEREFFVEQUIWrjMAx4MhbaIOWdpO72fFQZB3t/Cf2KgqXd3i3bmDnNvou4KkBV6xbtXKMB3Xvke0fbeAI+ZuvdYDsxQphoj4dAAAPpKnYVVOkXKsdOi0aCFfCqilCkKq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3020" name="Picture 12" descr="http://img1.guidechem.com/img/product/2013/3/7/361132217046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9354" y="3933056"/>
            <a:ext cx="766862" cy="540000"/>
          </a:xfrm>
          <a:prstGeom prst="rect">
            <a:avLst/>
          </a:prstGeom>
          <a:noFill/>
        </p:spPr>
      </p:pic>
      <p:pic>
        <p:nvPicPr>
          <p:cNvPr id="26" name="Obrázok 25" descr="http://geologie.vsb.cz/loziska/suroviny/nerudy/halit%2003_resiz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933056"/>
            <a:ext cx="62363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http://img.diytrade.com/cdimg/629244/4916661/0/1197978647/chrome_ore.jpg"/>
          <p:cNvPicPr>
            <a:picLocks noChangeAspect="1" noChangeArrowheads="1"/>
          </p:cNvPicPr>
          <p:nvPr/>
        </p:nvPicPr>
        <p:blipFill>
          <a:blip r:embed="rId9" cstate="print"/>
          <a:srcRect b="5501"/>
          <a:stretch>
            <a:fillRect/>
          </a:stretch>
        </p:blipFill>
        <p:spPr bwMode="auto">
          <a:xfrm>
            <a:off x="4499992" y="4509120"/>
            <a:ext cx="660326" cy="468000"/>
          </a:xfrm>
          <a:prstGeom prst="rect">
            <a:avLst/>
          </a:prstGeom>
          <a:noFill/>
        </p:spPr>
      </p:pic>
      <p:pic>
        <p:nvPicPr>
          <p:cNvPr id="43022" name="Picture 14" descr="http://geologie.vsb.cz/loziska/suroviny/rudy/argentit%2001_resiz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5049232"/>
            <a:ext cx="624000" cy="468000"/>
          </a:xfrm>
          <a:prstGeom prst="rect">
            <a:avLst/>
          </a:prstGeom>
          <a:noFill/>
        </p:spPr>
      </p:pic>
      <p:pic>
        <p:nvPicPr>
          <p:cNvPr id="29" name="Picture 2" descr="https://encrypted-tbn2.gstatic.com/images?q=tbn:ANd9GcTT3_l4FhlYVYaeTcrUDRD61oiOlk4S5Gf4VLUWXD-Xj3dAn8fTqQ"/>
          <p:cNvPicPr>
            <a:picLocks noChangeAspect="1" noChangeArrowheads="1"/>
          </p:cNvPicPr>
          <p:nvPr/>
        </p:nvPicPr>
        <p:blipFill>
          <a:blip r:embed="rId7" cstate="print"/>
          <a:srcRect r="27618"/>
          <a:stretch>
            <a:fillRect/>
          </a:stretch>
        </p:blipFill>
        <p:spPr bwMode="auto">
          <a:xfrm>
            <a:off x="3707904" y="5013176"/>
            <a:ext cx="574723" cy="504000"/>
          </a:xfrm>
          <a:prstGeom prst="rect">
            <a:avLst/>
          </a:prstGeom>
          <a:noFill/>
        </p:spPr>
      </p:pic>
      <p:pic>
        <p:nvPicPr>
          <p:cNvPr id="30" name="Picture 14" descr="http://geologie.vsb.cz/loziska/suroviny/rudy/argentit%2001_resiz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3393048"/>
            <a:ext cx="624000" cy="468000"/>
          </a:xfrm>
          <a:prstGeom prst="rect">
            <a:avLst/>
          </a:prstGeom>
          <a:noFill/>
        </p:spPr>
      </p:pic>
      <p:pic>
        <p:nvPicPr>
          <p:cNvPr id="31" name="Picture 2" descr="http://g04.s.alicdn.com/kf/HTB14t49IpXXXXctXXXXq6xXFXXXQ/factory-price-manganese-dioxide-MnO2-sand-f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7" t="7226" r="7926" b="19483"/>
          <a:stretch/>
        </p:blipFill>
        <p:spPr bwMode="auto">
          <a:xfrm>
            <a:off x="5292080" y="4509120"/>
            <a:ext cx="52340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24" name="Picture 16" descr="http://www.cala.ca/_images/petro_testing_0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5517232"/>
            <a:ext cx="787839" cy="504000"/>
          </a:xfrm>
          <a:prstGeom prst="rect">
            <a:avLst/>
          </a:prstGeom>
          <a:noFill/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Svetové bane.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006080" y="5661248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Baňa </a:t>
            </a:r>
            <a:r>
              <a:rPr 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Bingham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Canyon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(USA)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Baňa Bingham Canyon, U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69064"/>
            <a:ext cx="4922912" cy="3692184"/>
          </a:xfrm>
          <a:prstGeom prst="rect">
            <a:avLst/>
          </a:prstGeom>
          <a:noFill/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medená baňa </a:t>
            </a:r>
            <a:r>
              <a:rPr lang="sk-SK" altLang="sk-SK" dirty="0" err="1" smtClean="0">
                <a:latin typeface="Times New Roman" pitchFamily="18" charset="0"/>
              </a:rPr>
              <a:t>Bingham</a:t>
            </a: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Canyon</a:t>
            </a:r>
            <a:r>
              <a:rPr lang="sk-SK" altLang="sk-SK" dirty="0" smtClean="0">
                <a:latin typeface="Times New Roman" pitchFamily="18" charset="0"/>
              </a:rPr>
              <a:t>, hlboká je 970 metrov a široká takmer 4 kilometre,</a:t>
            </a:r>
          </a:p>
          <a:p>
            <a:pPr algn="just"/>
            <a:r>
              <a:rPr lang="sk-SK" altLang="sk-SK" dirty="0" smtClean="0">
                <a:latin typeface="Times New Roman" pitchFamily="18" charset="0"/>
              </a:rPr>
              <a:t>1 800 pracovníkov vyprodukuje toľko medi, že pokryje takmer 18% amerického dopytu. Okrem tohto kovu sa tu ale ťaží aj zlato, striebro a molybdén,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76256" y="3068960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chalkopyrit CuFeS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ok 12" descr="http://geologie.vsb.cz/loziska/suroviny/rudy/chalkopyrit%2002_resiz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366" y="1844824"/>
            <a:ext cx="1583066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upload.wikimedia.org/wikipedia/commons/f/f0/NatCopp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01008"/>
            <a:ext cx="152241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236296" y="4941168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meď (Cu)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9079" y="5468466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Svetová ťažba surovín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8705"/>
            <a:ext cx="8316403" cy="487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AutoShape 2" descr="https://upload.wikimedia.org/wikipedia/commons/8/82/Simplified_world_mining_map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71600" y="5682734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https://www.youtube.com/watch?v=-Frqllk4LOM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Svetové bane.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63688" y="5661248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Kalgoorlie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Super </a:t>
            </a:r>
            <a:r>
              <a:rPr lang="sk-SK" sz="16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Pit</a:t>
            </a:r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(Austrália)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najväčšia baňa Austrálie si v okolí získala meno „super baňa.“ Kedysi tu bolo viacero menších podzemných, ktoré sa postupne pospájali do tejto jednej „super“ veľkej. Dlhá je 3,6 km, široká 1,5 km a siaha až do hĺbky takmer 600 m. Ročne sa tu vyťaží takmer 28 ton zlata.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4034" name="Picture 2" descr="Baňa Kalgoorlie Super Pit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30012"/>
            <a:ext cx="4536504" cy="3394819"/>
          </a:xfrm>
          <a:prstGeom prst="rect">
            <a:avLst/>
          </a:prstGeom>
          <a:noFill/>
        </p:spPr>
      </p:pic>
      <p:pic>
        <p:nvPicPr>
          <p:cNvPr id="9" name="Obrázok 8" descr="http://geologie.vsb.cz/loziska/suroviny/rudy/zlato%2002_resiz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2562" y="2420888"/>
            <a:ext cx="1487830" cy="11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04248" y="3713231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zlato (Au)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0566" y="4612898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Svetové bane.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051720" y="5589240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Diavik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Diamond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(Kanada)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kanadská diamantová baňa </a:t>
            </a:r>
            <a:r>
              <a:rPr lang="sk-SK" altLang="sk-SK" dirty="0" err="1" smtClean="0">
                <a:latin typeface="Times New Roman" pitchFamily="18" charset="0"/>
              </a:rPr>
              <a:t>Diavik</a:t>
            </a: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Diamond</a:t>
            </a:r>
            <a:r>
              <a:rPr lang="sk-SK" altLang="sk-SK" dirty="0" smtClean="0">
                <a:latin typeface="Times New Roman" pitchFamily="18" charset="0"/>
              </a:rPr>
              <a:t> sa radí k tým najväčším. Leží na samostatnom ostrove blízko polárneho kruhu, čo znamená, že podmienky sú tu veľmi náročné. Prevádzku spustili v roku 2003 a ročne tu vyťažia takmer 1 500 kg diamantov.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5058" name="Picture 2" descr="Baňa Diavik Diamond Mine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32224"/>
            <a:ext cx="5488202" cy="3485008"/>
          </a:xfrm>
          <a:prstGeom prst="rect">
            <a:avLst/>
          </a:prstGeom>
          <a:noFill/>
        </p:spPr>
      </p:pic>
      <p:pic>
        <p:nvPicPr>
          <p:cNvPr id="9" name="Picture 2" descr="Diamanty z popigajské oblasti nebudou zřejmě primárně určeny pro klenotníky, ale především pro průmyslové účely. (Ilustrační foto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9091" t="6638" r="14545" b="9446"/>
          <a:stretch>
            <a:fillRect/>
          </a:stretch>
        </p:blipFill>
        <p:spPr bwMode="auto">
          <a:xfrm>
            <a:off x="6876256" y="2348880"/>
            <a:ext cx="1636878" cy="1372866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164288" y="381052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diamant (C)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9079" y="4532362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Svetové bane.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483768" y="5589240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Chuquicamata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(Čile)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Čílska baňa </a:t>
            </a:r>
            <a:r>
              <a:rPr lang="sk-SK" altLang="sk-SK" dirty="0" err="1" smtClean="0">
                <a:latin typeface="Times New Roman" pitchFamily="18" charset="0"/>
              </a:rPr>
              <a:t>Chuquicamata</a:t>
            </a:r>
            <a:r>
              <a:rPr lang="sk-SK" altLang="sk-SK" dirty="0" smtClean="0">
                <a:latin typeface="Times New Roman" pitchFamily="18" charset="0"/>
              </a:rPr>
              <a:t> patrí k najvýnosnejším na svete, pretože do roku 2007 vyťažila 29 miliónov ton medi. Jej rozmery sú úctyhodné. Má 4,3 km na dĺžku, 3 km na šírku a siaha až 900 metrov pod povrch.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6082" name="Picture 2" descr="Chuquicamata, Ch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5715000" cy="3676651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76256" y="2924944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chalkopyrit CuFeS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ok 12" descr="http://geologie.vsb.cz/loziska/suroviny/rudy/chalkopyrit%2002_resiz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366" y="1772816"/>
            <a:ext cx="1583066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upload.wikimedia.org/wikipedia/commons/f/f0/NatCopp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152241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236296" y="4869160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meď (Cu)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9079" y="5468466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Svetové bane.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555776" y="5445224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Popigaj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(Rusko)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Baňa na diamanty, ktorá leží v kráteri </a:t>
            </a:r>
            <a:r>
              <a:rPr lang="sk-SK" altLang="sk-SK" dirty="0" err="1" smtClean="0">
                <a:latin typeface="Times New Roman" pitchFamily="18" charset="0"/>
              </a:rPr>
              <a:t>Popigaj</a:t>
            </a:r>
            <a:r>
              <a:rPr lang="sk-SK" altLang="sk-SK" dirty="0" smtClean="0">
                <a:latin typeface="Times New Roman" pitchFamily="18" charset="0"/>
              </a:rPr>
              <a:t> na Sibíri. Má 525 m do hĺbky a priemer 1200 m, produkovala veľké množstvo diamantov a drahých kovov, zo začiatku to bolo približne 2 000 ton ročne.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7106" name="Picture 2" descr="Baňa Mir, Ru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5411414" cy="3227147"/>
          </a:xfrm>
          <a:prstGeom prst="rect">
            <a:avLst/>
          </a:prstGeom>
          <a:noFill/>
        </p:spPr>
      </p:pic>
      <p:pic>
        <p:nvPicPr>
          <p:cNvPr id="9" name="Picture 2" descr="Diamanty z popigajské oblasti nebudou zřejmě primárně určeny pro klenotníky, ale především pro průmyslové účely. (Ilustrační foto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9091" t="6638" r="14545" b="9446"/>
          <a:stretch>
            <a:fillRect/>
          </a:stretch>
        </p:blipFill>
        <p:spPr bwMode="auto">
          <a:xfrm>
            <a:off x="6876256" y="2348880"/>
            <a:ext cx="1636878" cy="1372866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164288" y="381052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diamant (C)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9079" y="4532362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Svetové bane.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164951" y="5466710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Kimberly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 (JAR)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Diamantová baňa </a:t>
            </a:r>
            <a:r>
              <a:rPr lang="sk-SK" altLang="sk-SK" dirty="0" err="1" smtClean="0">
                <a:latin typeface="Times New Roman" pitchFamily="18" charset="0"/>
              </a:rPr>
              <a:t>Kimberly</a:t>
            </a:r>
            <a:r>
              <a:rPr lang="sk-SK" altLang="sk-SK" dirty="0" smtClean="0">
                <a:latin typeface="Times New Roman" pitchFamily="18" charset="0"/>
              </a:rPr>
              <a:t> Mine v Juhoafrickej republike je najväčšia baňa na svete vykopaná bez použitia mechanizácie. Má rozlohu 17 ha a hĺbku 240 m.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8132" name="Picture 4" descr="http://petomik.goneo.cz/userfiles/636/images/Kimberley-Diamond-Mines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985521" cy="3744016"/>
          </a:xfrm>
          <a:prstGeom prst="rect">
            <a:avLst/>
          </a:prstGeom>
          <a:noFill/>
        </p:spPr>
      </p:pic>
      <p:pic>
        <p:nvPicPr>
          <p:cNvPr id="9" name="Picture 2" descr="Diamanty z popigajské oblasti nebudou zřejmě primárně určeny pro klenotníky, ale především pro průmyslové účely. (Ilustrační foto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9091" t="6638" r="14545" b="9446"/>
          <a:stretch>
            <a:fillRect/>
          </a:stretch>
        </p:blipFill>
        <p:spPr bwMode="auto">
          <a:xfrm>
            <a:off x="6876256" y="2348880"/>
            <a:ext cx="1636878" cy="1372866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164288" y="381052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diamant (C)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9079" y="4460354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Svetové bane.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529408" y="5538718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Vale (Brazília)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Brazílska baňa Vale na hematitovú rudu. Má rozlohu 500 ha a hĺbku 120 m.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9154" name="Picture 2" descr="http://www.mining.com/wp-content/uploads/2014/11/vale-iron-ore-chief-abandons-ship-amid-price-cri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76" y="1628800"/>
            <a:ext cx="5715000" cy="3810000"/>
          </a:xfrm>
          <a:prstGeom prst="rect">
            <a:avLst/>
          </a:prstGeom>
          <a:noFill/>
        </p:spPr>
      </p:pic>
      <p:pic>
        <p:nvPicPr>
          <p:cNvPr id="9" name="Obrázok 8" descr="http://geologie.vsb.cz/loziska/suroviny/rudy/hematit%2002_resiz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010446"/>
            <a:ext cx="14391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091273" y="323446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 Fe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6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600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9079" y="3956298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Morské nerastné suroviny.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548680"/>
            <a:ext cx="83529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</a:t>
            </a:r>
            <a:r>
              <a:rPr lang="sk-SK" altLang="sk-SK" dirty="0" err="1">
                <a:latin typeface="Times New Roman" pitchFamily="18" charset="0"/>
              </a:rPr>
              <a:t>polymetalické</a:t>
            </a:r>
            <a:r>
              <a:rPr lang="sk-SK" altLang="sk-SK" dirty="0">
                <a:latin typeface="Times New Roman" pitchFamily="18" charset="0"/>
              </a:rPr>
              <a:t> </a:t>
            </a:r>
            <a:r>
              <a:rPr lang="sk-SK" altLang="sk-SK" dirty="0" err="1" smtClean="0">
                <a:latin typeface="Times New Roman" pitchFamily="18" charset="0"/>
              </a:rPr>
              <a:t>konkrécie</a:t>
            </a:r>
            <a:r>
              <a:rPr lang="sk-SK" altLang="sk-SK" dirty="0" smtClean="0">
                <a:latin typeface="Times New Roman" pitchFamily="18" charset="0"/>
              </a:rPr>
              <a:t> (vlastní aj SR),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/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baseline="-25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baseline="-25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baseline="-25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obsahujú </a:t>
            </a:r>
            <a:r>
              <a:rPr lang="sk-SK" altLang="sk-SK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30 % mangánu, 1,2 % medi, 1,2 % niklu a 0,2 % </a:t>
            </a: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kobaltu, obsahujú </a:t>
            </a:r>
            <a:r>
              <a:rPr lang="sk-SK" altLang="sk-SK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aj </a:t>
            </a:r>
            <a:r>
              <a:rPr lang="sk-SK" altLang="sk-SK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železo, mineralogická forma – komplexné oxidy, </a:t>
            </a:r>
          </a:p>
          <a:p>
            <a:pPr algn="just"/>
            <a:endParaRPr lang="sk-SK" altLang="sk-SK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8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dirty="0" smtClean="0">
                <a:latin typeface="Times New Roman" pitchFamily="18" charset="0"/>
              </a:rPr>
              <a:t> nachádzajú sa na morskom dne </a:t>
            </a:r>
            <a:r>
              <a:rPr lang="sk-SK" altLang="sk-SK" dirty="0">
                <a:latin typeface="Times New Roman" pitchFamily="18" charset="0"/>
              </a:rPr>
              <a:t>s rozlohou 1,5 km</a:t>
            </a:r>
            <a:r>
              <a:rPr lang="sk-SK" altLang="sk-SK" baseline="30000" dirty="0">
                <a:latin typeface="Times New Roman" pitchFamily="18" charset="0"/>
              </a:rPr>
              <a:t>2</a:t>
            </a:r>
            <a:r>
              <a:rPr lang="sk-SK" altLang="sk-SK" dirty="0">
                <a:latin typeface="Times New Roman" pitchFamily="18" charset="0"/>
              </a:rPr>
              <a:t> </a:t>
            </a:r>
            <a:r>
              <a:rPr lang="sk-SK" altLang="sk-SK" dirty="0" smtClean="0">
                <a:latin typeface="Times New Roman" pitchFamily="18" charset="0"/>
              </a:rPr>
              <a:t>v </a:t>
            </a:r>
            <a:r>
              <a:rPr lang="sk-SK" altLang="sk-SK" dirty="0">
                <a:latin typeface="Times New Roman" pitchFamily="18" charset="0"/>
              </a:rPr>
              <a:t>Tichom oceáne, v priestore medzi Mexikom a Havajskými </a:t>
            </a:r>
            <a:r>
              <a:rPr lang="sk-SK" altLang="sk-SK" dirty="0" smtClean="0">
                <a:latin typeface="Times New Roman" pitchFamily="18" charset="0"/>
              </a:rPr>
              <a:t>ostrovmi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6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Šípka dolu 12"/>
          <p:cNvSpPr/>
          <p:nvPr/>
        </p:nvSpPr>
        <p:spPr>
          <a:xfrm>
            <a:off x="1403648" y="141277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2"/>
          <p:cNvSpPr/>
          <p:nvPr/>
        </p:nvSpPr>
        <p:spPr>
          <a:xfrm>
            <a:off x="2411760" y="2929221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3074" name="Picture 2" descr="http://www.silfor.cz/documents/44/htmlimport_konkre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09988"/>
            <a:ext cx="2232248" cy="14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491880" y="5157192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err="1">
                <a:solidFill>
                  <a:srgbClr val="00CC00"/>
                </a:solidFill>
                <a:latin typeface="Times New Roman" pitchFamily="18" charset="0"/>
              </a:rPr>
              <a:t>polymetalické</a:t>
            </a:r>
            <a:r>
              <a:rPr lang="sk-SK" altLang="sk-SK" sz="1600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konkrécie</a:t>
            </a:r>
            <a:endParaRPr lang="sk-SK" sz="1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67728"/>
            <a:ext cx="2232248" cy="120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53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Použitá literatúra a obrázky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686301"/>
            <a:ext cx="69127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200" dirty="0" err="1" smtClean="0"/>
              <a:t>Jirásek</a:t>
            </a:r>
            <a:r>
              <a:rPr lang="sk-SK" sz="1200" dirty="0" smtClean="0"/>
              <a:t>, J., Vavro, M.: </a:t>
            </a:r>
            <a:r>
              <a:rPr lang="sk-SK" sz="1200" dirty="0" err="1" smtClean="0"/>
              <a:t>Nerostné</a:t>
            </a:r>
            <a:r>
              <a:rPr lang="sk-SK" sz="1200" dirty="0" smtClean="0"/>
              <a:t> suroviny a </a:t>
            </a:r>
            <a:r>
              <a:rPr lang="sk-SK" sz="1200" dirty="0" err="1" smtClean="0"/>
              <a:t>jejich</a:t>
            </a:r>
            <a:r>
              <a:rPr lang="sk-SK" sz="1200" dirty="0" smtClean="0"/>
              <a:t> využití. Ostrava: Ministerstvo </a:t>
            </a:r>
            <a:r>
              <a:rPr lang="sk-SK" sz="1200" dirty="0" err="1" smtClean="0"/>
              <a:t>školství</a:t>
            </a:r>
            <a:r>
              <a:rPr lang="sk-SK" sz="1200" dirty="0" smtClean="0"/>
              <a:t>, mládeže a </a:t>
            </a:r>
            <a:r>
              <a:rPr lang="sk-SK" sz="1200" dirty="0" err="1" smtClean="0"/>
              <a:t>tělovýchovy</a:t>
            </a:r>
            <a:r>
              <a:rPr lang="sk-SK" sz="1200" dirty="0" smtClean="0"/>
              <a:t> ČR &amp; Vysoká škola </a:t>
            </a:r>
            <a:r>
              <a:rPr lang="sk-SK" sz="1200" dirty="0" err="1" smtClean="0"/>
              <a:t>báňská</a:t>
            </a:r>
            <a:r>
              <a:rPr lang="sk-SK" sz="1200" dirty="0" smtClean="0"/>
              <a:t> - Technická univerzita Ostrava, 2008. ISBN 978-80-248-1378-3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/>
              <a:t>Karol </a:t>
            </a:r>
            <a:r>
              <a:rPr lang="sk-SK" sz="1200" dirty="0" err="1" smtClean="0"/>
              <a:t>Jesenák</a:t>
            </a:r>
            <a:r>
              <a:rPr lang="sk-SK" sz="1200" dirty="0" smtClean="0"/>
              <a:t>, STRUČNÝ PREHĽAD VYUŽITIA NESILIKÁTOVÝCH MINERÁLOV, UK 2012</a:t>
            </a:r>
          </a:p>
          <a:p>
            <a:pPr algn="just"/>
            <a:endParaRPr lang="sk-SK" sz="1200" u="sng" dirty="0" smtClean="0"/>
          </a:p>
          <a:p>
            <a:pPr algn="just"/>
            <a:r>
              <a:rPr lang="sk-SK" sz="1200" dirty="0" err="1" smtClean="0"/>
              <a:t>Robert</a:t>
            </a:r>
            <a:r>
              <a:rPr lang="sk-SK" sz="1200" dirty="0" smtClean="0"/>
              <a:t> </a:t>
            </a:r>
            <a:r>
              <a:rPr lang="sk-SK" sz="1200" dirty="0" err="1" smtClean="0"/>
              <a:t>Lavinsky</a:t>
            </a:r>
            <a:r>
              <a:rPr lang="sk-SK" sz="1200" dirty="0" smtClean="0"/>
              <a:t>; </a:t>
            </a:r>
            <a:r>
              <a:rPr lang="sk-SK" sz="1200" dirty="0" smtClean="0">
                <a:hlinkClick r:id="rId2"/>
              </a:rPr>
              <a:t>http://www.irocks.com/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hlinkClick r:id="rId3"/>
              </a:rPr>
              <a:t>http://www.mineralman.com/mineralmanPHOTOGALLERY.html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altLang="sk-SK" sz="1200" dirty="0" err="1" smtClean="0">
                <a:solidFill>
                  <a:srgbClr val="00CC00"/>
                </a:solidFill>
                <a:latin typeface="+mn-lt"/>
                <a:hlinkClick r:id="rId4"/>
              </a:rPr>
              <a:t>www.webmineral.com</a:t>
            </a:r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r>
              <a:rPr lang="sk-SK" sz="1200" u="sng" dirty="0" smtClean="0">
                <a:latin typeface="+mn-lt"/>
                <a:hlinkClick r:id="rId5"/>
              </a:rPr>
              <a:t>https://sk.wikipedia.org/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sz="1200" u="sng" dirty="0" smtClean="0">
              <a:latin typeface="+mn-lt"/>
            </a:endParaRPr>
          </a:p>
          <a:p>
            <a:pPr algn="just"/>
            <a:r>
              <a:rPr lang="sk-SK" sz="1200" u="sng" dirty="0" smtClean="0">
                <a:latin typeface="+mn-lt"/>
                <a:hlinkClick r:id="rId6"/>
              </a:rPr>
              <a:t>https://cs.wikipedia.org/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altLang="sk-SK" sz="1200" u="sng" dirty="0" smtClean="0">
              <a:solidFill>
                <a:srgbClr val="00CC00"/>
              </a:solidFill>
              <a:latin typeface="+mn-lt"/>
            </a:endParaRPr>
          </a:p>
          <a:p>
            <a:pPr algn="just"/>
            <a:r>
              <a:rPr lang="sk-SK" altLang="sk-SK" sz="1200" dirty="0" smtClean="0">
                <a:solidFill>
                  <a:srgbClr val="00CC00"/>
                </a:solidFill>
                <a:latin typeface="+mn-lt"/>
                <a:hlinkClick r:id="rId7"/>
              </a:rPr>
              <a:t>http://geography.upol.cz/soubory/lide/smolova/RGPOL/mapa0016_nerostne-suroviny.jpg</a:t>
            </a:r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r>
              <a:rPr lang="sk-SK" altLang="sk-SK" sz="1200" dirty="0" smtClean="0">
                <a:solidFill>
                  <a:srgbClr val="00CC00"/>
                </a:solidFill>
                <a:latin typeface="+mn-lt"/>
                <a:hlinkClick r:id="rId8"/>
              </a:rPr>
              <a:t>http://www.mapsofworld.com/minerals/world-iron-ore-producers.html</a:t>
            </a:r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r>
              <a:rPr lang="sk-SK" altLang="sk-SK" sz="1200" dirty="0" smtClean="0">
                <a:solidFill>
                  <a:srgbClr val="00CC00"/>
                </a:solidFill>
                <a:latin typeface="+mn-lt"/>
                <a:hlinkClick r:id="rId9"/>
              </a:rPr>
              <a:t>https://cs.wikipedia.org/wiki/Vz%C3%A1cn%C3%A9_zeminy#/media/File:Rareearthoxides.jpg</a:t>
            </a:r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Kubická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79218"/>
          <a:stretch>
            <a:fillRect/>
          </a:stretch>
        </p:blipFill>
        <p:spPr bwMode="auto">
          <a:xfrm>
            <a:off x="683568" y="764704"/>
            <a:ext cx="7788024" cy="245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551" y="4549674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>
            <a:hlinkClick r:id="rId6" action="ppaction://hlinksldjump"/>
          </p:cNvPr>
          <p:cNvSpPr txBox="1"/>
          <p:nvPr/>
        </p:nvSpPr>
        <p:spPr bwMode="auto">
          <a:xfrm>
            <a:off x="251520" y="4005112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Čína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sp>
        <p:nvSpPr>
          <p:cNvPr id="15" name="BlokTextu 14">
            <a:hlinkClick r:id="rId7" action="ppaction://hlinksldjump"/>
          </p:cNvPr>
          <p:cNvSpPr txBox="1"/>
          <p:nvPr/>
        </p:nvSpPr>
        <p:spPr bwMode="auto">
          <a:xfrm>
            <a:off x="251520" y="4458598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Rusko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pic>
        <p:nvPicPr>
          <p:cNvPr id="16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838" y="3384797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>
            <a:hlinkClick r:id="rId8" action="ppaction://hlinksldjump"/>
          </p:cNvPr>
          <p:cNvSpPr txBox="1"/>
          <p:nvPr/>
        </p:nvSpPr>
        <p:spPr bwMode="auto">
          <a:xfrm>
            <a:off x="251520" y="4941168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svet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Tetragonálna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20134" b="65833"/>
          <a:stretch>
            <a:fillRect/>
          </a:stretch>
        </p:blipFill>
        <p:spPr bwMode="auto">
          <a:xfrm>
            <a:off x="683568" y="1772816"/>
            <a:ext cx="77880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28020"/>
            <a:ext cx="1835797" cy="24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32175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>
            <a:hlinkClick r:id="rId6" action="ppaction://hlinksldjump"/>
          </p:cNvPr>
          <p:cNvSpPr txBox="1"/>
          <p:nvPr/>
        </p:nvSpPr>
        <p:spPr bwMode="auto">
          <a:xfrm>
            <a:off x="251520" y="4530606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USA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pic>
        <p:nvPicPr>
          <p:cNvPr id="16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838" y="3888853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>
            <a:hlinkClick r:id="rId7" action="ppaction://hlinksldjump"/>
          </p:cNvPr>
          <p:cNvSpPr txBox="1"/>
          <p:nvPr/>
        </p:nvSpPr>
        <p:spPr bwMode="auto">
          <a:xfrm>
            <a:off x="251520" y="5034662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svet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Svetová ťažba surovín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2290" name="AutoShape 2" descr="https://upload.wikimedia.org/wikipedia/commons/8/82/Simplified_world_mining_map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2" name="AutoShape 2" descr="https://upload.wikimedia.org/wikipedia/commons/8/82/Simplified_world_mining_map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4" name="AutoShape 4" descr="https://upload.wikimedia.org/wikipedia/commons/8/82/Simplified_world_mining_map_1.png"/>
          <p:cNvSpPr>
            <a:spLocks noChangeAspect="1" noChangeArrowheads="1"/>
          </p:cNvSpPr>
          <p:nvPr/>
        </p:nvSpPr>
        <p:spPr bwMode="auto">
          <a:xfrm>
            <a:off x="155575" y="-1744663"/>
            <a:ext cx="9744075" cy="3638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" name="Obrázok 12" descr="Simplified_world_mining_map_1.png"/>
          <p:cNvPicPr>
            <a:picLocks noChangeAspect="1"/>
          </p:cNvPicPr>
          <p:nvPr/>
        </p:nvPicPr>
        <p:blipFill>
          <a:blip r:embed="rId2" cstate="print"/>
          <a:srcRect l="6851" t="1429" r="6688" b="4286"/>
          <a:stretch>
            <a:fillRect/>
          </a:stretch>
        </p:blipFill>
        <p:spPr>
          <a:xfrm>
            <a:off x="-59730" y="836712"/>
            <a:ext cx="920373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Rombická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34167" b="52411"/>
          <a:stretch>
            <a:fillRect/>
          </a:stretch>
        </p:blipFill>
        <p:spPr bwMode="auto">
          <a:xfrm>
            <a:off x="683568" y="1772816"/>
            <a:ext cx="77880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52961"/>
            <a:ext cx="1752985" cy="256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13">
            <a:hlinkClick r:id="rId4" action="ppaction://hlinksldjump"/>
          </p:cNvPr>
          <p:cNvSpPr txBox="1"/>
          <p:nvPr/>
        </p:nvSpPr>
        <p:spPr bwMode="auto">
          <a:xfrm>
            <a:off x="251520" y="4458598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Rusko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pic>
        <p:nvPicPr>
          <p:cNvPr id="15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838" y="3888853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Monoklinická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27" y="1726359"/>
            <a:ext cx="7832728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upload.wikimedia.org/wikipedia/commons/thumb/f/f4/Monoclinic.svg/2000px-Monoclinic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637320"/>
            <a:ext cx="1296144" cy="2023928"/>
          </a:xfrm>
          <a:prstGeom prst="rect">
            <a:avLst/>
          </a:prstGeom>
          <a:noFill/>
        </p:spPr>
      </p:pic>
      <p:pic>
        <p:nvPicPr>
          <p:cNvPr id="13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19367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>
            <a:hlinkClick r:id="rId7" action="ppaction://hlinksldjump"/>
          </p:cNvPr>
          <p:cNvSpPr txBox="1"/>
          <p:nvPr/>
        </p:nvSpPr>
        <p:spPr bwMode="auto">
          <a:xfrm>
            <a:off x="251520" y="4005112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Čína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pic>
        <p:nvPicPr>
          <p:cNvPr id="16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838" y="3452242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Triklinická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85415" b="1163"/>
          <a:stretch>
            <a:fillRect/>
          </a:stretch>
        </p:blipFill>
        <p:spPr bwMode="auto">
          <a:xfrm>
            <a:off x="683568" y="1772816"/>
            <a:ext cx="77880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6182"/>
            <a:ext cx="1944216" cy="25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9060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Hexagonálna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46979" b="40209"/>
          <a:stretch>
            <a:fillRect/>
          </a:stretch>
        </p:blipFill>
        <p:spPr bwMode="auto">
          <a:xfrm>
            <a:off x="683568" y="1772816"/>
            <a:ext cx="77880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3284984"/>
            <a:ext cx="1959606" cy="27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28055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>
            <a:hlinkClick r:id="rId6" action="ppaction://hlinksldjump"/>
          </p:cNvPr>
          <p:cNvSpPr txBox="1"/>
          <p:nvPr/>
        </p:nvSpPr>
        <p:spPr bwMode="auto">
          <a:xfrm>
            <a:off x="251520" y="4005112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Čína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sp>
        <p:nvSpPr>
          <p:cNvPr id="16" name="BlokTextu 15">
            <a:hlinkClick r:id="rId7" action="ppaction://hlinksldjump"/>
          </p:cNvPr>
          <p:cNvSpPr txBox="1"/>
          <p:nvPr/>
        </p:nvSpPr>
        <p:spPr bwMode="auto">
          <a:xfrm>
            <a:off x="251520" y="4530606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USA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sp>
        <p:nvSpPr>
          <p:cNvPr id="17" name="BlokTextu 16">
            <a:hlinkClick r:id="rId8" action="ppaction://hlinksldjump"/>
          </p:cNvPr>
          <p:cNvSpPr txBox="1"/>
          <p:nvPr/>
        </p:nvSpPr>
        <p:spPr bwMode="auto">
          <a:xfrm>
            <a:off x="251520" y="5034662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Rusko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pic>
        <p:nvPicPr>
          <p:cNvPr id="18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838" y="3452242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Trigonálna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9791" b="26787"/>
          <a:stretch>
            <a:fillRect/>
          </a:stretch>
        </p:blipFill>
        <p:spPr bwMode="auto">
          <a:xfrm>
            <a:off x="683568" y="1772816"/>
            <a:ext cx="77880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66950"/>
            <a:ext cx="2592288" cy="23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611" y="4445606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hlinkClick r:id="rId6" action="ppaction://hlinksldjump"/>
          </p:cNvPr>
          <p:cNvSpPr txBox="1"/>
          <p:nvPr/>
        </p:nvSpPr>
        <p:spPr bwMode="auto">
          <a:xfrm>
            <a:off x="251520" y="4005112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Čína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sp>
        <p:nvSpPr>
          <p:cNvPr id="15" name="BlokTextu 14">
            <a:hlinkClick r:id="rId7" action="ppaction://hlinksldjump"/>
          </p:cNvPr>
          <p:cNvSpPr txBox="1"/>
          <p:nvPr/>
        </p:nvSpPr>
        <p:spPr bwMode="auto">
          <a:xfrm>
            <a:off x="251520" y="4458598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Rusko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  <p:pic>
        <p:nvPicPr>
          <p:cNvPr id="16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838" y="3452242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>
            <a:hlinkClick r:id="rId8" action="ppaction://hlinksldjump"/>
          </p:cNvPr>
          <p:cNvSpPr txBox="1"/>
          <p:nvPr/>
        </p:nvSpPr>
        <p:spPr bwMode="auto">
          <a:xfrm>
            <a:off x="251520" y="4941168"/>
            <a:ext cx="1224136" cy="338554"/>
          </a:xfrm>
          <a:prstGeom prst="rect">
            <a:avLst/>
          </a:prstGeom>
          <a:noFill/>
          <a:ln w="9525">
            <a:solidFill>
              <a:srgbClr val="3A2ED2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rgbClr val="3A2ED2"/>
                </a:solidFill>
                <a:latin typeface="Times New Roman"/>
              </a:rPr>
              <a:t>svet</a:t>
            </a:r>
            <a:endParaRPr lang="sk-SK" sz="1600" dirty="0">
              <a:solidFill>
                <a:srgbClr val="3A2ED2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Hlavné minerálne ložiská v Európe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2290" name="AutoShape 2" descr="https://upload.wikimedia.org/wikipedia/commons/8/82/Simplified_world_mining_map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Picture 2" descr="http://www.euromines.org/files/news/media/promine-main-mineral-deposits-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01075"/>
            <a:ext cx="8208912" cy="4888165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71600" y="5682734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http://www.euromines.org/files/news/media/promine-main-mineral-deposits-300dpi.jpg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Zásoby ložísk na Slovensku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r="2947"/>
          <a:stretch>
            <a:fillRect/>
          </a:stretch>
        </p:blipFill>
        <p:spPr bwMode="auto">
          <a:xfrm>
            <a:off x="1128713" y="1124744"/>
            <a:ext cx="668364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75656" y="764704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nerudné suroviny – hlavne magnezit (MgCO</a:t>
            </a:r>
            <a:r>
              <a:rPr lang="sk-SK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23928" y="544522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rudné suroviny – hlavne siderit (FeCO</a:t>
            </a:r>
            <a:r>
              <a:rPr lang="sk-SK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Ťažba ložísk na Slovensku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12776"/>
            <a:ext cx="67151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43608" y="908720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nerudné suroviny – hlavne magnezit (MgCO</a:t>
            </a:r>
            <a:r>
              <a:rPr lang="sk-SK" baseline="-250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07904" y="5507940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stavebné suroviny – hlavne štrky, piesky, íly, vápenec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minerálov a surovín na Slovensku.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11760" y="1628800"/>
          <a:ext cx="6409084" cy="3506428"/>
        </p:xfrm>
        <a:graphic>
          <a:graphicData uri="http://schemas.openxmlformats.org/presentationml/2006/ole">
            <p:oleObj spid="_x0000_s1040" name="Fotografie" r:id="rId3" imgW="9523810" imgH="5210902" progId="">
              <p:embed/>
            </p:oleObj>
          </a:graphicData>
        </a:graphic>
      </p:graphicFrame>
      <p:pic>
        <p:nvPicPr>
          <p:cNvPr id="9" name="Obrázok 8" descr="http://geologie.vsb.cz/loziska/suroviny/rudy/siderit%2001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0917" y="501325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http://geologie.vsb.cz/loziska/suroviny/nerudy/magnezit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4773" y="501325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geologie.vsb.cz/loziska/suroviny/nerudy/halit%2003_resiz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84371" y="980808"/>
            <a:ext cx="100810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ál 16"/>
          <p:cNvSpPr/>
          <p:nvPr/>
        </p:nvSpPr>
        <p:spPr>
          <a:xfrm>
            <a:off x="838842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804248" y="328498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012160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164288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5796136" y="321297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86814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6516216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572000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rázok 24" descr="http://geologie.vsb.cz/loziska/suroviny/nerudy/k%C5%99i%C5%A1%C5%A5%C3%A1l%2001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88629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ok 25" descr="http://geologie.vsb.cz/loziska/suroviny/nerudy/dolomit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39952" y="98080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ál 26"/>
          <p:cNvSpPr/>
          <p:nvPr/>
        </p:nvSpPr>
        <p:spPr>
          <a:xfrm>
            <a:off x="3275856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4499992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Obrázok 28" descr="http://geologie.vsb.cz/loziska/suroviny/nerudy/kaol%C3%ADn%2002_resize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915816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ál 29"/>
          <p:cNvSpPr/>
          <p:nvPr/>
        </p:nvSpPr>
        <p:spPr>
          <a:xfrm>
            <a:off x="5724128" y="364502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4499992" y="249289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Obrázok 32" descr="http://geologie.vsb.cz/loziska/suroviny/rudy/zlato%2002_resiz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84773" y="98072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ál 33"/>
          <p:cNvSpPr/>
          <p:nvPr/>
        </p:nvSpPr>
        <p:spPr>
          <a:xfrm>
            <a:off x="4860032" y="321297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5868144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Obrázok 35" descr="http://geologie.vsb.cz/loziska/suroviny/nerudy/v%C3%A1penec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8384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ál 36"/>
          <p:cNvSpPr/>
          <p:nvPr/>
        </p:nvSpPr>
        <p:spPr>
          <a:xfrm>
            <a:off x="6660232" y="278092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ál 37"/>
          <p:cNvSpPr/>
          <p:nvPr/>
        </p:nvSpPr>
        <p:spPr>
          <a:xfrm>
            <a:off x="7092280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Obrázok 38" descr="http://geologie.vsb.cz/loziska/suroviny/nerudy/s%C3%A1drovec%2004_resize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708909" y="98080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ál 39"/>
          <p:cNvSpPr/>
          <p:nvPr/>
        </p:nvSpPr>
        <p:spPr>
          <a:xfrm>
            <a:off x="7164288" y="242088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ál 40"/>
          <p:cNvSpPr/>
          <p:nvPr/>
        </p:nvSpPr>
        <p:spPr>
          <a:xfrm>
            <a:off x="8316416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07504" y="908720"/>
            <a:ext cx="241347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400" i="1" dirty="0">
              <a:latin typeface="Times New Roman" pitchFamily="18" charset="0"/>
            </a:endParaRPr>
          </a:p>
          <a:p>
            <a:pPr marL="342900" indent="-342900"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Minerály Slovenska: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vápenec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Včeláre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</a:rPr>
              <a:t>2. s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iderit (Nižná Slaná)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3. magnezit (Jelšava)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4. kremeň (Švedlár)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5. kaolín (Poltár)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6. dolomit  (Stráňava)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7. zlatá ruda (Banská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Hodruša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 startAt="4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sk-SK" altLang="sk-SK" sz="1400" dirty="0" err="1" smtClean="0">
                <a:latin typeface="Times New Roman" pitchFamily="18" charset="0"/>
                <a:cs typeface="Times New Roman" pitchFamily="18" charset="0"/>
              </a:rPr>
              <a:t>sádrovec</a:t>
            </a:r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 (Markušovce)</a:t>
            </a:r>
            <a:endParaRPr lang="sk-SK" altLang="sk-SK" sz="14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9. </a:t>
            </a:r>
            <a:r>
              <a:rPr lang="sk-SK" altLang="sk-SK" sz="1400" dirty="0" err="1" smtClean="0">
                <a:latin typeface="Times New Roman" pitchFamily="18" charset="0"/>
              </a:rPr>
              <a:t>halit</a:t>
            </a:r>
            <a:r>
              <a:rPr lang="sk-SK" altLang="sk-SK" sz="1400" dirty="0" smtClean="0">
                <a:latin typeface="Times New Roman" pitchFamily="18" charset="0"/>
              </a:rPr>
              <a:t> (Solivar)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Ložiská minerálov a surovín na Slovensku.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11760" y="1628800"/>
          <a:ext cx="6409084" cy="3506428"/>
        </p:xfrm>
        <a:graphic>
          <a:graphicData uri="http://schemas.openxmlformats.org/presentationml/2006/ole">
            <p:oleObj spid="_x0000_s2059" name="Fotografie" r:id="rId3" imgW="9523810" imgH="5210902" progId="">
              <p:embed/>
            </p:oleObj>
          </a:graphicData>
        </a:graphic>
      </p:graphicFrame>
      <p:pic>
        <p:nvPicPr>
          <p:cNvPr id="9" name="Obrázok 8" descr="http://geologie.vsb.cz/loziska/suroviny/rudy/siderit%2001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0917" y="501325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http://geologie.vsb.cz/loziska/suroviny/nerudy/magnezit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4773" y="501325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geologie.vsb.cz/loziska/suroviny/nerudy/halit%2003_resiz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84371" y="980808"/>
            <a:ext cx="100810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ál 16"/>
          <p:cNvSpPr/>
          <p:nvPr/>
        </p:nvSpPr>
        <p:spPr>
          <a:xfrm>
            <a:off x="838842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804248" y="328498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012160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164288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5796136" y="321297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868144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6516216" y="306896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572000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rázok 24" descr="http://geologie.vsb.cz/loziska/suroviny/nerudy/k%C5%99i%C5%A1%C5%A5%C3%A1l%2001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88629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ok 25" descr="http://geologie.vsb.cz/loziska/suroviny/nerudy/dolomit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39952" y="98080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ál 26"/>
          <p:cNvSpPr/>
          <p:nvPr/>
        </p:nvSpPr>
        <p:spPr>
          <a:xfrm>
            <a:off x="3275856" y="5805264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4499992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Obrázok 28" descr="http://geologie.vsb.cz/loziska/suroviny/nerudy/kaol%C3%ADn%2002_resize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915816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ál 29"/>
          <p:cNvSpPr/>
          <p:nvPr/>
        </p:nvSpPr>
        <p:spPr>
          <a:xfrm>
            <a:off x="5724128" y="364502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4499992" y="249289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Obrázok 32" descr="http://geologie.vsb.cz/loziska/suroviny/rudy/zlato%2002_resiz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84773" y="98072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ál 33"/>
          <p:cNvSpPr/>
          <p:nvPr/>
        </p:nvSpPr>
        <p:spPr>
          <a:xfrm>
            <a:off x="4860032" y="321297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5868144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Obrázok 35" descr="http://geologie.vsb.cz/loziska/suroviny/nerudy/v%C3%A1penec%2002_resiz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8384" y="5013176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ál 36"/>
          <p:cNvSpPr/>
          <p:nvPr/>
        </p:nvSpPr>
        <p:spPr>
          <a:xfrm>
            <a:off x="6660232" y="278092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ál 37"/>
          <p:cNvSpPr/>
          <p:nvPr/>
        </p:nvSpPr>
        <p:spPr>
          <a:xfrm>
            <a:off x="7092280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Obrázok 38" descr="http://geologie.vsb.cz/loziska/suroviny/nerudy/s%C3%A1drovec%2004_resize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708909" y="980808"/>
            <a:ext cx="9594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ál 39"/>
          <p:cNvSpPr/>
          <p:nvPr/>
        </p:nvSpPr>
        <p:spPr>
          <a:xfrm>
            <a:off x="7164288" y="242088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ál 40"/>
          <p:cNvSpPr/>
          <p:nvPr/>
        </p:nvSpPr>
        <p:spPr>
          <a:xfrm>
            <a:off x="8316416" y="692696"/>
            <a:ext cx="216024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07504" y="908720"/>
            <a:ext cx="241347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400" i="1" dirty="0">
              <a:latin typeface="Times New Roman" pitchFamily="18" charset="0"/>
            </a:endParaRPr>
          </a:p>
          <a:p>
            <a:pPr marL="342900" indent="-342900"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Minerály Slovenska: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vápenec (CaCO</a:t>
            </a:r>
            <a:r>
              <a:rPr lang="sk-SK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</a:rPr>
              <a:t>2. s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iderit (FeCO</a:t>
            </a:r>
            <a:r>
              <a:rPr lang="sk-SK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3. magnezit (MgCO</a:t>
            </a:r>
            <a:r>
              <a:rPr lang="sk-SK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4. kremeň (SiO</a:t>
            </a:r>
            <a:r>
              <a:rPr lang="sk-SK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5. kaolín (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k-S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sk-S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sk-S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6. dolomit  (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CaMg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sk-SK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/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7. zlatá ruda (Au)</a:t>
            </a:r>
          </a:p>
          <a:p>
            <a:pPr marL="342900" indent="-342900" algn="just">
              <a:buAutoNum type="arabicPeriod" startAt="4"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sk-SK" altLang="sk-SK" sz="1400" dirty="0" err="1" smtClean="0">
                <a:latin typeface="Times New Roman" pitchFamily="18" charset="0"/>
                <a:cs typeface="Times New Roman" pitchFamily="18" charset="0"/>
              </a:rPr>
              <a:t>sádrovec</a:t>
            </a:r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sk-S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·2H</a:t>
            </a:r>
            <a:r>
              <a:rPr lang="sk-SK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altLang="sk-SK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14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9. </a:t>
            </a:r>
            <a:r>
              <a:rPr lang="sk-SK" altLang="sk-SK" sz="1400" dirty="0" err="1" smtClean="0">
                <a:latin typeface="Times New Roman" pitchFamily="18" charset="0"/>
              </a:rPr>
              <a:t>halit</a:t>
            </a:r>
            <a:r>
              <a:rPr lang="sk-SK" altLang="sk-SK" sz="1400" dirty="0" smtClean="0">
                <a:latin typeface="Times New Roman" pitchFamily="18" charset="0"/>
              </a:rPr>
              <a:t> (</a:t>
            </a:r>
            <a:r>
              <a:rPr lang="sk-SK" altLang="sk-SK" sz="1400" dirty="0" err="1" smtClean="0">
                <a:latin typeface="Times New Roman" pitchFamily="18" charset="0"/>
              </a:rPr>
              <a:t>NaCl</a:t>
            </a:r>
            <a:r>
              <a:rPr lang="sk-SK" altLang="sk-SK" sz="1400" dirty="0" smtClean="0">
                <a:latin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endParaRPr lang="sk-SK" altLang="sk-SK" sz="1400" dirty="0" smtClean="0">
              <a:latin typeface="Times New Roman" pitchFamily="18" charset="0"/>
            </a:endParaRPr>
          </a:p>
          <a:p>
            <a:pPr algn="just"/>
            <a:r>
              <a:rPr lang="sk-SK" altLang="sk-SK" sz="14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1030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783" y="1176648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iatsic.org/images/Arrow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830" y="5208239"/>
            <a:ext cx="571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627784" y="1556792"/>
            <a:ext cx="1800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Klikni </a:t>
            </a:r>
          </a:p>
          <a:p>
            <a:pPr algn="just"/>
            <a:r>
              <a:rPr lang="sk-SK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kryštalografickú sústavu</a:t>
            </a:r>
            <a:endParaRPr lang="sk-SK" altLang="sk-SK" sz="1100" b="1" dirty="0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36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23275</TotalTime>
  <Words>2505</Words>
  <Application>Microsoft Office PowerPoint</Application>
  <PresentationFormat>Prezentácia na obrazovke (4:3)</PresentationFormat>
  <Paragraphs>770</Paragraphs>
  <Slides>44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44</vt:i4>
      </vt:variant>
    </vt:vector>
  </HeadingPairs>
  <TitlesOfParts>
    <vt:vector size="46" baseType="lpstr">
      <vt:lpstr>Výchozí návrh</vt:lpstr>
      <vt:lpstr>Fotografie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725</cp:revision>
  <dcterms:created xsi:type="dcterms:W3CDTF">2005-04-07T08:10:10Z</dcterms:created>
  <dcterms:modified xsi:type="dcterms:W3CDTF">2019-11-04T12:00:29Z</dcterms:modified>
</cp:coreProperties>
</file>