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411" r:id="rId3"/>
    <p:sldId id="410" r:id="rId4"/>
    <p:sldId id="412" r:id="rId5"/>
    <p:sldId id="414" r:id="rId6"/>
    <p:sldId id="415" r:id="rId7"/>
    <p:sldId id="416" r:id="rId8"/>
    <p:sldId id="413" r:id="rId9"/>
    <p:sldId id="365" r:id="rId10"/>
    <p:sldId id="372" r:id="rId11"/>
    <p:sldId id="389" r:id="rId12"/>
    <p:sldId id="390" r:id="rId13"/>
    <p:sldId id="391" r:id="rId14"/>
    <p:sldId id="400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388" r:id="rId23"/>
    <p:sldId id="366" r:id="rId24"/>
    <p:sldId id="374" r:id="rId25"/>
    <p:sldId id="398" r:id="rId26"/>
    <p:sldId id="399" r:id="rId27"/>
    <p:sldId id="417" r:id="rId28"/>
    <p:sldId id="375" r:id="rId29"/>
    <p:sldId id="376" r:id="rId30"/>
    <p:sldId id="377" r:id="rId31"/>
    <p:sldId id="419" r:id="rId32"/>
    <p:sldId id="364" r:id="rId33"/>
    <p:sldId id="373" r:id="rId34"/>
    <p:sldId id="367" r:id="rId35"/>
    <p:sldId id="423" r:id="rId36"/>
    <p:sldId id="368" r:id="rId37"/>
    <p:sldId id="369" r:id="rId38"/>
    <p:sldId id="370" r:id="rId39"/>
    <p:sldId id="371" r:id="rId40"/>
    <p:sldId id="387" r:id="rId41"/>
    <p:sldId id="382" r:id="rId42"/>
    <p:sldId id="378" r:id="rId43"/>
    <p:sldId id="379" r:id="rId44"/>
    <p:sldId id="381" r:id="rId45"/>
    <p:sldId id="420" r:id="rId46"/>
    <p:sldId id="380" r:id="rId47"/>
    <p:sldId id="383" r:id="rId48"/>
    <p:sldId id="384" r:id="rId49"/>
    <p:sldId id="392" r:id="rId50"/>
    <p:sldId id="385" r:id="rId51"/>
    <p:sldId id="386" r:id="rId52"/>
    <p:sldId id="418" r:id="rId53"/>
    <p:sldId id="393" r:id="rId54"/>
    <p:sldId id="409" r:id="rId55"/>
    <p:sldId id="394" r:id="rId56"/>
    <p:sldId id="395" r:id="rId57"/>
    <p:sldId id="421" r:id="rId58"/>
    <p:sldId id="396" r:id="rId59"/>
    <p:sldId id="397" r:id="rId60"/>
    <p:sldId id="422" r:id="rId61"/>
    <p:sldId id="347" r:id="rId62"/>
  </p:sldIdLst>
  <p:sldSz cx="9144000" cy="6858000" type="screen4x3"/>
  <p:notesSz cx="6858000" cy="994568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0000FF"/>
    <a:srgbClr val="3A2ED2"/>
    <a:srgbClr val="008000"/>
    <a:srgbClr val="FFFFCC"/>
    <a:srgbClr val="FFFFFF"/>
    <a:srgbClr val="E80616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4" autoAdjust="0"/>
    <p:restoredTop sz="92240" autoAdjust="0"/>
  </p:normalViewPr>
  <p:slideViewPr>
    <p:cSldViewPr>
      <p:cViewPr>
        <p:scale>
          <a:sx n="60" d="100"/>
          <a:sy n="60" d="100"/>
        </p:scale>
        <p:origin x="-164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02" y="-84"/>
      </p:cViewPr>
      <p:guideLst>
        <p:guide orient="horz" pos="3132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OFZ-Kremen\Analyzy\Kremene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k-SK"/>
  <c:chart>
    <c:plotArea>
      <c:layout/>
      <c:barChart>
        <c:barDir val="col"/>
        <c:grouping val="clustered"/>
        <c:ser>
          <c:idx val="0"/>
          <c:order val="0"/>
          <c:tx>
            <c:strRef>
              <c:f>'Graf porovnanie (2)'!$N$4</c:f>
              <c:strCache>
                <c:ptCount val="1"/>
                <c:pt idx="0">
                  <c:v>Niton KMŽaZ</c:v>
                </c:pt>
              </c:strCache>
            </c:strRef>
          </c:tx>
          <c:spPr>
            <a:solidFill>
              <a:srgbClr val="0000FF"/>
            </a:solidFill>
          </c:spPr>
          <c:cat>
            <c:strRef>
              <c:f>('Graf porovnanie (2)'!$B$4,'Graf porovnanie (2)'!$B$7,'Graf porovnanie (2)'!$B$10,'Graf porovnanie (2)'!$B$13,'Graf porovnanie (2)'!$B$16,'Graf porovnanie (2)'!$B$19,'Graf porovnanie (2)'!$B$23,'Graf porovnanie (2)'!$B$25)</c:f>
              <c:strCache>
                <c:ptCount val="8"/>
                <c:pt idx="0">
                  <c:v>Kremen1C</c:v>
                </c:pt>
                <c:pt idx="1">
                  <c:v>Kremen2C</c:v>
                </c:pt>
                <c:pt idx="2">
                  <c:v>Kremen3C</c:v>
                </c:pt>
                <c:pt idx="3">
                  <c:v>Kremen4C</c:v>
                </c:pt>
                <c:pt idx="4">
                  <c:v>Kremen5C</c:v>
                </c:pt>
                <c:pt idx="5">
                  <c:v>Kremen6C</c:v>
                </c:pt>
                <c:pt idx="6">
                  <c:v>Kremen7C</c:v>
                </c:pt>
                <c:pt idx="7">
                  <c:v>Kremen8C</c:v>
                </c:pt>
              </c:strCache>
            </c:strRef>
          </c:cat>
          <c:val>
            <c:numRef>
              <c:f>('Graf porovnanie (2)'!$M$4,'Graf porovnanie (2)'!$M$7,'Graf porovnanie (2)'!$M$10,'Graf porovnanie (2)'!$M$13,'Graf porovnanie (2)'!$M$16,'Graf porovnanie (2)'!$M$19,'Graf porovnanie (2)'!$M$22,'Graf porovnanie (2)'!$M$25)</c:f>
              <c:numCache>
                <c:formatCode>0.00</c:formatCode>
                <c:ptCount val="8"/>
                <c:pt idx="0">
                  <c:v>98.933333333333309</c:v>
                </c:pt>
                <c:pt idx="1">
                  <c:v>90.984499999999997</c:v>
                </c:pt>
                <c:pt idx="2" formatCode="General">
                  <c:v>86.169999999999987</c:v>
                </c:pt>
                <c:pt idx="3">
                  <c:v>100.31800000000001</c:v>
                </c:pt>
                <c:pt idx="4">
                  <c:v>98.996000000000024</c:v>
                </c:pt>
                <c:pt idx="5">
                  <c:v>82.616</c:v>
                </c:pt>
                <c:pt idx="6">
                  <c:v>93.222000000000008</c:v>
                </c:pt>
                <c:pt idx="7">
                  <c:v>100.14949999999999</c:v>
                </c:pt>
              </c:numCache>
            </c:numRef>
          </c:val>
        </c:ser>
        <c:ser>
          <c:idx val="1"/>
          <c:order val="1"/>
          <c:tx>
            <c:strRef>
              <c:f>'Graf porovnanie (2)'!$N$5</c:f>
              <c:strCache>
                <c:ptCount val="1"/>
                <c:pt idx="0">
                  <c:v>Labortest USS</c:v>
                </c:pt>
              </c:strCache>
            </c:strRef>
          </c:tx>
          <c:spPr>
            <a:solidFill>
              <a:srgbClr val="FF0000"/>
            </a:solidFill>
          </c:spPr>
          <c:val>
            <c:numRef>
              <c:f>('Graf porovnanie (2)'!$M$5,'Graf porovnanie (2)'!$M$8,'Graf porovnanie (2)'!$M$11,'Graf porovnanie (2)'!$M$14,'Graf porovnanie (2)'!$M$17,'Graf porovnanie (2)'!$M$20,'Graf porovnanie (2)'!$M$23,'Graf porovnanie (2)'!$M$26)</c:f>
              <c:numCache>
                <c:formatCode>General</c:formatCode>
                <c:ptCount val="8"/>
                <c:pt idx="0">
                  <c:v>98.98</c:v>
                </c:pt>
                <c:pt idx="1">
                  <c:v>98.5</c:v>
                </c:pt>
                <c:pt idx="2">
                  <c:v>95.149999999999991</c:v>
                </c:pt>
                <c:pt idx="3">
                  <c:v>99.28</c:v>
                </c:pt>
                <c:pt idx="4">
                  <c:v>98.740000000000023</c:v>
                </c:pt>
                <c:pt idx="5">
                  <c:v>90.61999999999999</c:v>
                </c:pt>
                <c:pt idx="6">
                  <c:v>95.169999999999987</c:v>
                </c:pt>
                <c:pt idx="7">
                  <c:v>98.42</c:v>
                </c:pt>
              </c:numCache>
            </c:numRef>
          </c:val>
        </c:ser>
        <c:axId val="79388672"/>
        <c:axId val="79391744"/>
      </c:barChart>
      <c:catAx>
        <c:axId val="79388672"/>
        <c:scaling>
          <c:orientation val="minMax"/>
        </c:scaling>
        <c:axPos val="b"/>
        <c:numFmt formatCode="#,##0.00" sourceLinked="0"/>
        <c:majorTickMark val="none"/>
        <c:tickLblPos val="nextTo"/>
        <c:crossAx val="79391744"/>
        <c:crosses val="autoZero"/>
        <c:auto val="1"/>
        <c:lblAlgn val="ctr"/>
        <c:lblOffset val="100"/>
      </c:catAx>
      <c:valAx>
        <c:axId val="79391744"/>
        <c:scaling>
          <c:orientation val="minMax"/>
          <c:max val="100"/>
        </c:scaling>
        <c:axPos val="l"/>
        <c:majorGridlines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sk-SK" sz="1400" b="1" i="0" baseline="0">
                    <a:latin typeface="Times New Roman" pitchFamily="18" charset="0"/>
                    <a:cs typeface="Times New Roman" pitchFamily="18" charset="0"/>
                  </a:rPr>
                  <a:t>Obsah SiO</a:t>
                </a:r>
                <a:r>
                  <a:rPr lang="sk-SK" sz="1400" b="1" i="0" baseline="-2500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sk-SK" sz="1400" b="1" i="0" baseline="0">
                    <a:latin typeface="Times New Roman" pitchFamily="18" charset="0"/>
                    <a:cs typeface="Times New Roman" pitchFamily="18" charset="0"/>
                  </a:rPr>
                  <a:t> (%)</a:t>
                </a:r>
                <a:endParaRPr lang="sk-SK" sz="14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7376259072663682E-2"/>
              <c:y val="0.24527910934210173"/>
            </c:manualLayout>
          </c:layout>
        </c:title>
        <c:numFmt formatCode="0.00" sourceLinked="1"/>
        <c:majorTickMark val="none"/>
        <c:tickLblPos val="nextTo"/>
        <c:crossAx val="793886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301346-AEA0-49D2-956A-D181BB5D5748}" type="datetimeFigureOut">
              <a:rPr lang="sk-SK"/>
              <a:pPr>
                <a:defRPr/>
              </a:pPr>
              <a:t>24. 11. 2020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F7D5D3-2993-4A8E-8EED-DE8ABF0A003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98451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F7D5D3-2993-4A8E-8EED-DE8ABF0A003F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E37F-5228-411A-BC19-5703D9E0DA7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DD1A-1CCD-4598-BA0A-DAB446DF9AC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6E8E5-673C-4834-BE8F-778C01FF28B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1A526-90AF-48FF-8CE1-F4A6E1599A0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CB973-BADF-4EA1-89A1-3207A18F85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264C3-4CDD-49A2-9400-BFFFC3F7CDA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4C73-2DD3-4C15-BA72-DD78BE773D9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4E8A-6898-4633-970D-B758B052BE6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3FDD9-08B4-4B84-BB17-8C9C361515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5A10F-615A-483C-B82B-01DF2FF7783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B521B-A871-4963-830D-E3380E1ED08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D1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styly předlohy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Třetí úroveň</a:t>
            </a:r>
          </a:p>
          <a:p>
            <a:pPr lvl="3"/>
            <a:r>
              <a:rPr lang="sk-SK" altLang="sk-SK" smtClean="0"/>
              <a:t>Čtvrtá úroveň</a:t>
            </a:r>
          </a:p>
          <a:p>
            <a:pPr lvl="4"/>
            <a:r>
              <a:rPr lang="sk-SK" alt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C020BC2-616C-4DB1-94EC-8EAED6001E0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verter.cz/tabulky/hustota-pevne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gaku.com/en/products/xrf/primus2" TargetMode="External"/><Relationship Id="rId7" Type="http://schemas.openxmlformats.org/officeDocument/2006/relationships/hyperlink" Target="http://www.converter.cz/tabulky/hustota-pevne.htm" TargetMode="External"/><Relationship Id="rId2" Type="http://schemas.openxmlformats.org/officeDocument/2006/relationships/hyperlink" Target="http://www.irock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" TargetMode="External"/><Relationship Id="rId5" Type="http://schemas.openxmlformats.org/officeDocument/2006/relationships/hyperlink" Target="https://sk.wikipedia.org/" TargetMode="External"/><Relationship Id="rId4" Type="http://schemas.openxmlformats.org/officeDocument/2006/relationships/hyperlink" Target="http://www.panalytical.com/XPert3-Powder.ht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 smtClean="0">
              <a:solidFill>
                <a:schemeClr val="bg1"/>
              </a:solidFill>
            </a:endParaRPr>
          </a:p>
          <a:p>
            <a:pPr algn="ctr"/>
            <a:endParaRPr lang="sk-SK" altLang="sk-SK" sz="100" b="1" dirty="0" smtClean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0" y="-27384"/>
            <a:ext cx="9144000" cy="1500188"/>
          </a:xfrm>
          <a:prstGeom prst="rect">
            <a:avLst/>
          </a:prstGeom>
          <a:solidFill>
            <a:srgbClr val="00B050">
              <a:alpha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 smtClean="0">
              <a:solidFill>
                <a:srgbClr val="FFFFFF"/>
              </a:solidFill>
            </a:endParaRPr>
          </a:p>
          <a:p>
            <a:pPr algn="ctr"/>
            <a:endParaRPr lang="sk-SK" altLang="sk-SK" sz="2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Nerastné suroviny 8</a:t>
            </a:r>
          </a:p>
          <a:p>
            <a:pPr algn="ctr"/>
            <a:endParaRPr lang="sk-SK" altLang="sk-SK" sz="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Chemické a fyzikálne vlastnosti nerastných surovín, aplikácia moderných spôsobov hodnotenia týchto vlastností.</a:t>
            </a:r>
            <a:endParaRPr lang="sk-SK" altLang="sk-SK" sz="20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21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21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900" dirty="0" smtClean="0">
              <a:solidFill>
                <a:srgbClr val="FFFFFF"/>
              </a:solidFill>
              <a:latin typeface="Courier New" pitchFamily="49" charset="0"/>
            </a:endParaRPr>
          </a:p>
          <a:p>
            <a:pPr algn="ctr"/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uhlí.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14313" y="1013241"/>
            <a:ext cx="7814071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fyzikálne vlastnosti,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chemické zloženie a fázové zloženie,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petrografický rozbor,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mechanické vlastnosti,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</a:t>
            </a:r>
            <a:r>
              <a:rPr lang="sk-SK" altLang="sk-SK" sz="2000" dirty="0" err="1" smtClean="0">
                <a:latin typeface="Times New Roman" pitchFamily="18" charset="0"/>
              </a:rPr>
              <a:t>teplotechnické</a:t>
            </a:r>
            <a:r>
              <a:rPr lang="sk-SK" altLang="sk-SK" sz="2000" dirty="0" smtClean="0">
                <a:latin typeface="Times New Roman" pitchFamily="18" charset="0"/>
              </a:rPr>
              <a:t> vlastnosti,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</a:t>
            </a:r>
            <a:r>
              <a:rPr lang="sk-SK" altLang="sk-SK" sz="2000" dirty="0" err="1" smtClean="0">
                <a:latin typeface="Times New Roman" pitchFamily="18" charset="0"/>
              </a:rPr>
              <a:t>koksovacie</a:t>
            </a:r>
            <a:r>
              <a:rPr lang="sk-SK" altLang="sk-SK" sz="2000" dirty="0" smtClean="0">
                <a:latin typeface="Times New Roman" pitchFamily="18" charset="0"/>
              </a:rPr>
              <a:t> vlastnosti.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14" name="Picture 2" descr="econ_coal18__01__630x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1748" y="2348880"/>
            <a:ext cx="1628564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5846" name="Picture 6" descr="http://www.caer.uky.edu/kyasheducation/images/ccbs/Lignite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692696"/>
            <a:ext cx="1836294" cy="1296000"/>
          </a:xfrm>
          <a:prstGeom prst="rect">
            <a:avLst/>
          </a:prstGeom>
          <a:noFill/>
        </p:spPr>
      </p:pic>
      <p:pic>
        <p:nvPicPr>
          <p:cNvPr id="35848" name="Picture 8" descr="https://upload.wikimedia.org/wikipedia/commons/7/72/Coal_anthrac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77072"/>
            <a:ext cx="1584176" cy="1482965"/>
          </a:xfrm>
          <a:prstGeom prst="rect">
            <a:avLst/>
          </a:prstGeom>
          <a:noFill/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64088" y="1916832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hnedé uhlie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364088" y="3717032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čierne uhlie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64088" y="5517232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antracit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rudných surovín.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593968"/>
            <a:ext cx="7814071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fyzikálne vlastnosti,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chemické vlastnosti, fázové zloženie,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mikroštruktúrne zloženie,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metalurgické vlastnosti, </a:t>
            </a: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mechanické vlastnosti,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taviteľnosť,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magnetické vlastnosti.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16" name="Picture 2" descr="http://g04.s.alicdn.com/kf/HTB14t49IpXXXXctXXXXq6xXFXXXQ/factory-price-manganese-dioxide-MnO2-sand-f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07" t="7226" r="7926" b="19483"/>
          <a:stretch/>
        </p:blipFill>
        <p:spPr bwMode="auto">
          <a:xfrm>
            <a:off x="6300192" y="888641"/>
            <a:ext cx="1931832" cy="172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ok 19" descr="http://geologie.vsb.cz/loziska/suroviny/rudy/ilmenit%2001_resiz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01008"/>
            <a:ext cx="2016224" cy="151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04248" y="2837587"/>
            <a:ext cx="12933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ruda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660232" y="5157192"/>
            <a:ext cx="1728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titánová ruda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nerudných surovín.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1157257"/>
            <a:ext cx="7814071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fyzikálne vlastnosti,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chemické vlastnosti, fázové zloženie,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mikroštruktúrne zloženie,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mechanické vlastnosti,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žiaruvzdornosť.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660232" y="2947122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magnezit 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ok 13" descr="http://geologie.vsb.cz/loziska/suroviny/nerudy/magnezit%2001_resiz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7829" y="1052736"/>
            <a:ext cx="239858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ok 16" descr="http://geologie.vsb.cz/loziska/suroviny/nerudy/v%C3%A1penec%2002_resiz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573016"/>
            <a:ext cx="239858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732240" y="5466710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vápenec 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druhotných surovín.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1157257"/>
            <a:ext cx="7814071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fyzikálne vlastnosti,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chemické vlastnosti, fázové zloženie,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mikroštruktúrne zloženie,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mechanické vlastnosti,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elektrické vlastnosti.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16" name="Picture 2" descr="http://i02.i.aliimg.com/images/cms/upload/daisy/copper_scrap_10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016936"/>
            <a:ext cx="2448000" cy="1836000"/>
          </a:xfrm>
          <a:prstGeom prst="rect">
            <a:avLst/>
          </a:prstGeom>
          <a:noFill/>
        </p:spPr>
      </p:pic>
      <p:pic>
        <p:nvPicPr>
          <p:cNvPr id="19" name="Picture 4" descr="http://previews.123rf.com/images/naypong/naypong1212/naypong121200019/16727894-Pile-of-Steel-scrap-Stock-Photo.jpg"/>
          <p:cNvPicPr>
            <a:picLocks noChangeAspect="1" noChangeArrowheads="1"/>
          </p:cNvPicPr>
          <p:nvPr/>
        </p:nvPicPr>
        <p:blipFill>
          <a:blip r:embed="rId4" cstate="print"/>
          <a:srcRect l="9054"/>
          <a:stretch>
            <a:fillRect/>
          </a:stretch>
        </p:blipFill>
        <p:spPr bwMode="auto">
          <a:xfrm>
            <a:off x="5868148" y="3609224"/>
            <a:ext cx="2509481" cy="1836000"/>
          </a:xfrm>
          <a:prstGeom prst="rect">
            <a:avLst/>
          </a:prstGeom>
          <a:noFill/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300192" y="2564904"/>
            <a:ext cx="23042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napr.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Cu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odpady</a:t>
            </a:r>
          </a:p>
          <a:p>
            <a:pPr algn="just"/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300192" y="5157192"/>
            <a:ext cx="23042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napr.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Fe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odpady</a:t>
            </a:r>
          </a:p>
          <a:p>
            <a:pPr algn="just"/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Testovanie a vzorkovanie.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647397"/>
            <a:ext cx="7814071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základnou požiadavkou akejkoľvek analýzy je získať vzorku s rovnakými vlastnosťami ako má analyzovaný materiál,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13" name="Picture 2" descr="Mn ruda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27753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2958" t="5530" r="12958" b="5530"/>
          <a:stretch>
            <a:fillRect/>
          </a:stretch>
        </p:blipFill>
        <p:spPr bwMode="auto">
          <a:xfrm>
            <a:off x="5292079" y="2132856"/>
            <a:ext cx="2924308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259632" y="5117122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správne vzorkovanie – zastúpenie všetkých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zrnitostných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tried</a:t>
            </a:r>
          </a:p>
        </p:txBody>
      </p:sp>
      <p:sp>
        <p:nvSpPr>
          <p:cNvPr id="18" name="Šípka dolu 17"/>
          <p:cNvSpPr/>
          <p:nvPr/>
        </p:nvSpPr>
        <p:spPr>
          <a:xfrm rot="16200000">
            <a:off x="4139952" y="263691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475656" y="4365104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ruda </a:t>
            </a:r>
            <a:endParaRPr lang="sk-SK" altLang="sk-SK" sz="16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4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>
          <a:blip r:embed="rId5" cstate="print"/>
          <a:srcRect r="52121"/>
          <a:stretch>
            <a:fillRect/>
          </a:stretch>
        </p:blipFill>
        <p:spPr bwMode="auto">
          <a:xfrm>
            <a:off x="6372200" y="4149080"/>
            <a:ext cx="792088" cy="7830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Testovanie a vzorkovanie.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647397"/>
            <a:ext cx="7814071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základnou požiadavkou akejkoľvek analýzy je získať vzorku s rovnakými vlastnosťami ako má analyzovaný materiál,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13" name="Picture 2" descr="Mn ruda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27753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71600" y="5117122"/>
            <a:ext cx="7704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nesprávne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vzorkovanie – zastúpenie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selektovaných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zrnitostných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tried</a:t>
            </a:r>
          </a:p>
        </p:txBody>
      </p:sp>
      <p:sp>
        <p:nvSpPr>
          <p:cNvPr id="18" name="Šípka dolu 17"/>
          <p:cNvSpPr/>
          <p:nvPr/>
        </p:nvSpPr>
        <p:spPr>
          <a:xfrm rot="16200000">
            <a:off x="4139952" y="263691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11786" t="6842" r="14130" b="7639"/>
          <a:stretch>
            <a:fillRect/>
          </a:stretch>
        </p:blipFill>
        <p:spPr bwMode="auto">
          <a:xfrm>
            <a:off x="5185832" y="2132856"/>
            <a:ext cx="291456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475656" y="4365104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ruda </a:t>
            </a:r>
            <a:endParaRPr lang="sk-SK" altLang="sk-SK" sz="16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>
          <a:blip r:embed="rId5" cstate="print"/>
          <a:srcRect l="50399"/>
          <a:stretch>
            <a:fillRect/>
          </a:stretch>
        </p:blipFill>
        <p:spPr bwMode="auto">
          <a:xfrm>
            <a:off x="6300192" y="4149080"/>
            <a:ext cx="797332" cy="7608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Homogenizácia.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647397"/>
            <a:ext cx="8678167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cieľom homogenizácie je čo najlepšie premiešať zrná jednotlivých zložiek, t.j. dosiahnuť ich rovnomerné rozmiestnenie v objeme,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tento postup je dôležitý, aby sme nemuseli testovanie realizovať na veľkom počte vzoriek – rádovo stovkách, ale len na nevyhnutnom minime, ktoré charakterizuje štatistický výber.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10880"/>
            <a:ext cx="7521753" cy="2422376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55576" y="5517232"/>
            <a:ext cx="2304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chemicky rôzne zrná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Homogenizácia.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647397"/>
            <a:ext cx="867816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získanie homogénnych vzoriek na testovanie ich špecifických vlastností patrí medzi najdôležitejšie činnosti v rámci prípravy vzoriek na testovanie,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2958" t="2280" r="4540" b="2280"/>
          <a:stretch>
            <a:fillRect/>
          </a:stretch>
        </p:blipFill>
        <p:spPr bwMode="auto">
          <a:xfrm>
            <a:off x="827584" y="2276872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076056" y="5445224"/>
            <a:ext cx="4176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jeden zo spôsobov homogenizácie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78707"/>
            <a:ext cx="36671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331640" y="5445224"/>
            <a:ext cx="2952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krížová homogenizácia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Vplyv faktorov na testovanie vzoriek.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4313" y="647397"/>
            <a:ext cx="8678167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každé testovanie je vždy zaťažené chybami a závisí od mnohých okolností: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od nedokonalosti našich zmyslov, </a:t>
            </a: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od nepresnosti použitých meracích prístrojov, </a:t>
            </a: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metód merania, </a:t>
            </a: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od nestálosti vonkajších podmienok,</a:t>
            </a: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800" dirty="0" smtClean="0">
                <a:solidFill>
                  <a:srgbClr val="00CC00"/>
                </a:solidFill>
                <a:latin typeface="Times New Roman" pitchFamily="18" charset="0"/>
              </a:rPr>
              <a:t>od testovaného stavu vzorky.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14" name="Šípka dolu 13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Testovanie a vzorkovanie.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3481" t="3257" r="19466" b="3279"/>
          <a:stretch>
            <a:fillRect/>
          </a:stretch>
        </p:blipFill>
        <p:spPr bwMode="auto">
          <a:xfrm>
            <a:off x="3203848" y="1340768"/>
            <a:ext cx="374441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15616" y="5621178"/>
            <a:ext cx="7704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mletá vzorka –  priemerná vzorka = 48 - 52 %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Fe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baseline="-25000" dirty="0" smtClean="0">
                <a:solidFill>
                  <a:srgbClr val="00CC00"/>
                </a:solidFill>
                <a:latin typeface="Times New Roman" pitchFamily="18" charset="0"/>
              </a:rPr>
              <a:t>CELK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51520" y="836712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Príklad chemickej analýzy rôznych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zrnitostných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tried a rôznej substancie analyzovanej suroviny </a:t>
            </a:r>
            <a:endParaRPr lang="sk-SK" altLang="sk-SK" sz="16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 l="2715" t="3257" r="86427" b="3279"/>
          <a:stretch>
            <a:fillRect/>
          </a:stretch>
        </p:blipFill>
        <p:spPr bwMode="auto">
          <a:xfrm>
            <a:off x="2411760" y="1340768"/>
            <a:ext cx="86409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Vlastnosti hmoty.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14313" y="624745"/>
            <a:ext cx="846214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hmota je objektívna realita jestvujúca nezávisle od nášho vedomia, ktorá sa dá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 zvážiť a zmerať,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suroviny patria tiež medzi hmotu,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správne a dôkladné zhodnotenie vlastností akejkoľvek hmoty zvyšuje efektivitu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 jej využitia a spracovania,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využitie surovín závisí od ich fyzikálnych, chemických,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teplotechnických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, mechanických a metalurgických vlastností.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2123728" y="3650729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Testovanie a vzorkovanie.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827584" y="836712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Príklad  </a:t>
            </a:r>
            <a:r>
              <a:rPr lang="sk-SK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rozdielenej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chemickej analýzy  analyzovanej suroviny v rámci dvoch metodík </a:t>
            </a:r>
            <a:endParaRPr lang="sk-SK" altLang="sk-SK" sz="16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af 12"/>
          <p:cNvGraphicFramePr>
            <a:graphicFrameLocks/>
          </p:cNvGraphicFramePr>
          <p:nvPr/>
        </p:nvGraphicFramePr>
        <p:xfrm>
          <a:off x="467544" y="1772816"/>
          <a:ext cx="6981825" cy="390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Šípka dolu 13"/>
          <p:cNvSpPr/>
          <p:nvPr/>
        </p:nvSpPr>
        <p:spPr>
          <a:xfrm>
            <a:off x="8172400" y="2708920"/>
            <a:ext cx="356046" cy="714375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524328" y="3645024"/>
            <a:ext cx="14401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analýzy </a:t>
            </a:r>
            <a:r>
              <a:rPr lang="sk-SK" altLang="sk-SK" sz="2000" dirty="0" smtClean="0">
                <a:solidFill>
                  <a:srgbClr val="FF0000"/>
                </a:solidFill>
                <a:latin typeface="Times New Roman" pitchFamily="18" charset="0"/>
              </a:rPr>
              <a:t>zaťažené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chybou - x</a:t>
            </a:r>
            <a:endParaRPr lang="sk-SK" altLang="sk-SK" sz="2000" baseline="-25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555776" y="1412776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x</a:t>
            </a:r>
            <a:endParaRPr lang="sk-SK" altLang="sk-SK" sz="2000" baseline="-25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275856" y="1412776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x</a:t>
            </a:r>
            <a:endParaRPr lang="sk-SK" altLang="sk-SK" sz="2000" baseline="-25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364088" y="1412776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x</a:t>
            </a:r>
            <a:endParaRPr lang="sk-SK" altLang="sk-SK" sz="2000" baseline="-25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9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>
          <a:blip r:embed="rId4" cstate="print"/>
          <a:srcRect l="50399"/>
          <a:stretch>
            <a:fillRect/>
          </a:stretch>
        </p:blipFill>
        <p:spPr bwMode="auto">
          <a:xfrm>
            <a:off x="7884368" y="4797152"/>
            <a:ext cx="797332" cy="7608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Testovanie a vzorkovanie.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5842" name="AutoShape 2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44" name="AutoShape 4" descr="data:image/jpeg;base64,/9j/4AAQSkZJRgABAQAAAQABAAD/2wCEAAkGBxQQEhUUExQWFRUVFxgYFRYYGBoWFxQWFRcYFxQVGhgYHCogGBslHBQUITEhJSkrLi4uFx8zODMsNygtLisBCgoKDg0OGhAQGywmHyQsLCwsLCwsLCwsLCwsLCwsLCwsLCwsLCwsLCwsLCwsLCwsLCwsLCwsLCwsLCwsLCwsLP/AABEIAL0BCwMBIgACEQEDEQH/xAAcAAEAAQUBAQAAAAAAAAAAAAAABQIDBAYHAQj/xAA6EAABAwIDBgIJAwQCAwEAAAABAAIRAyEEMUEFBhJRYXGBkQcTIjKhscHR8BRCciNS4fFiohYzwhX/xAAYAQEBAQEBAAAAAAAAAAAAAAAAAgEDBP/EACURAQEAAgICAwABBQEAAAAAAAABAhESIQMxE0FRBDJCYYHwIv/aAAwDAQACEQMRAD8A7iiIgIiICIiAiIgIiICIiAiIgIiICIiAiIgIiICIiAiIgIiICIiAiIgIiICIiAiIgIiICIiAiIgIipc8DOyCpFHYrbdCl71RvmoHG7/4dhhoc/qFFzxnuqmGV9Rt6LVBv7heGZM8lZw/pCw7jEEJ8mP6348vxuKKK2Rt+jipFN0kZhSqqWX0j0IiLQREQEREBERAREQEREBERAREQEREBERAREQEREBeOcAJNgF6tM9Jm2Th6Aa0kOqGLclOV1Ntxm7p5vNvyygSylDnanQLQNpbzYiubvI7KHpjiufiqyYsF5cs7fb24eKR4+odSSepVp98jBSoTpclYr8NUPtAXHPI9Fz6d5PxcfinM95sgfuC9ZiGPPsuCt0MU+mA1zbHnePFefpGOPFwlp6JuGrW++iqo1uIeXGHEQ3rmutr582ZV9XUYWkyHN+a77hX8TGk6gH4L0eDLe48f8nDWW/1eREXoeYREQEREBERAREQEREBERAREQEREBERAREQEXhMLXN7N5aeGpuYHTUcCABfhnU8lmWUk3WyW3UWN6t724YcFMh9T4NXMtq7Wq4ozVdxRccgsKs+SSTM3N7lY2JxjWe77R0aMz06dyvJlncnuw8eOCqviAwe15C5PgsFuPc/JsA+JHeMgsfF4umLudxE534o10gZq3R2g0mG8LRy1I76f7WcbYu5Yy+0vhqsZiT8+vwV2sLQDnlH1CjKrw0XaYPUT55qijtJvEGk8PIG/iYFvFR8d9uk8knTMvMOuR1VxtcXHWF5UZPQaEX7LGGJaJJORibaf7UduvTIr1AyDMajuLhd13S2yzE0GcLgXBoBHYL5yxmJ4yIJhufUrdvRM5z8VZxDW5gZOXo8UuLw/wAizP8A07oi8VjGY2nRbxVHtY3m4gD4r1vEyEWsY7fjC0x7DnVXTAaxpue5gKKxHpCLXQMPLczLxMa5CJ8VNziphW+Iojd7eOhjmudRdJYYe02c09fuFLrZdps0IiLQREQEREBERAREQERYm1ce3D0n1X+6wSeaCjau1qWFZx1XBo05noAuebS9JVTjPqWNDNC65K07enbz8fXL3SGfsbo1v3Ua3DmPesdBa3debPyW+ns8fhmt1uzfSNiiMqfQws/ZXpFq39axr5y4fZj7rn1OiGiwt1OXclWa216bP3gnQNue3JRMsvpeXj8eu23bzb5PrOHE4U2g2YHR5nVafi9vtJMlzjOefxOa1vFV+N7nXgmb5qibXV8N+3H5OPWMTGI3g/tYNc/lZRtfaVR9pABzAAE99SsIuXnErmEicvLlVbyrJK9L1beVTmv0MY9lw4+dvJZuH20J/qMDuosb/NQ5K8lTZKqZ2em1UsS14/pEMFvejWxi35zV5u7bnuLiS5w95reEBx8z+Baxg29bz8O6k/8A9atTMF7nCIuZUzCT063yWztM1NjuayS1jepeZ8YspTdjbz8CSKbGScnRxf8A19FrdLGlwk1J6ZGc+UlWX42qyS1xaDrxET5m+q37LJp1Ab1bQr2NcMaR+2m1nWQ8k27clG4tjnO4qj3VHf3ST/2d0/2tFobdxDZAquvc+0SPirdfG1KnvlzjrJjzslMZI2ettb9rWAkSOJxBFtBBvHdYGIxbyYc5scpi3bNRlKiQ3/2cPNo9kx3F/irzOAAAN8YgTrJK52usjbfRXtilgsTiH1Xu4X0hwMF5IdLgeotH8it5xHpHk/0qEjm4/Zcp2Q5tSpIHtMEHOBxZi1ifZ0U564NtIt+apc8vTZ4cL229+/mJc6zabRygnwJKzaO/759uk0joSPmucY/bbKDOJ1+gvdQNfe7i0d0Fvikuf0zLDxTqu54L0gUHP4ajTTGjiZHjGQW4McCARcESDzBXyj/5CXfs4joNPIZrtfo93tazAM/VVD60OcA3hPEGA+z4QuuOdn9Th5PHj/Y6Ki0nGekFjSOCmSNS4wY6AStyoVA5ocMnAEeIldMc5l6ccsMsfa4iIqSIiIC1D0pNccA/gmxbMcp16Lb1zz0z7ZFHB+pBHFWI9nmxpk30yU5+lY+3J316dMEuPEeQv4/FYOJ24AIps7lx87KNdMyDI0/yqX1JHujyXCYvVl5L6jyti3VDLjPy8slRWdkvPV9APMKh1raLpHG2vQV45/igPJVzCMkY5B1XhKqc7xVBajCVbcqqbHOIaBc9VIUtmCfbdfUNH1P2S1sxtRhC8ZSc4w0ErYKOHpNyaCc5ffx0CyTUbEaRlGnfIKeS54v2tfbNMRrr/tXGYjRZGPpA3b9/OFgtHWD11Wxlll0zHPdHsmOZtJ+q9pF7xmbHznulCSLNc7qIgd8yszC4N8jhbc9YEeNlFrpjjtYbRdN3AAWkuHbS3zV/9Nwgn1gOt5FuUxmr1bYDCZqO4eTQ4GewIMBXP0dGlkDnkRMgdSJkys26TC/9WK+vRJu+P4tL3TyDgI+CrYym7M1zlpwA8/dbJ5qSpVGtuGBjR/xz8fsrZeHGzzflDc+w7LNr4MrCVOCW06fCCRLgOE9CZuVS+nUMlx6wBMA9T9uaYckDTvxcRFuRACjto7Uew5uIBsXwA4gwQY0EEgqdbrdzGMOpRqYl3BcX/cbGJAOSl8Bugyf6ji6NBYfdWsBXbWfxtMEQCM3GdRpHXNZGKFfigOdwnU/G4A66q7bOnOYy9+0xRwFKjAawA6AZm0rIbiWtgOc0E6Tft1WuUMGQZNQSeU8uefxV92Lp0xq89BE9beOZ81GnadTtK4tzXAXdnYgxJ8Mx4Lt26uK9bhKL8pYPhb6L50q7dqNu0cHLQ+efku2eijaTq+CAfBLDAI1Buu3imq8v8iyzpuiIi7vIIiICjNtbMo4lvBWptqN5OEx2Oik1jYg3WUcC3y3Wp4esW0ZY3QSXfErVzsh4/f8Ankulb/1A7EEDQLUajFzdJWr43DPp3J4hla+fMLGfSOst728LraKtPNRr8FENklkz1CN9oYVG9ZXhPVZuJ2eCTwzbK0eP5zWE6iRnPdaXcUcIQhHUDoVTwuHJGbempw3+alqF7hwAI1jLxEKErSpHBvmlfT6f4U1WF7Z9Sswfv8pcTHIRA8VT+oPKr4kNCwqDQTex1yN9eoXtaqMm256Ennms06XJmGoyPbcTyAcT5kD85K1UxzWWYxv8jJJlYLo7q25bxifkq8cWZubctPgrFXE8RtMcplUvCtwt0jlUpgsQ4Fs3AgR0Gl1MNqvJuwNGpeZ8ItHyUDSNgpzB4lrh7YBIym/1XPKPR48vq1V6xxJsA06ie2mVlUwQI9ojuXDyXpxTZgQAOemtrmEDx48ySfgod+lVGgMwDAzzA7ZdlibX2eHlrjxcIsTBOWV4+PRXH40tNiCeoFu11bG1/wC4z3WyVGdxs1VzAcFORSY+TEkgiY6nPPmFX6yo7NwziB7Rk6cMm/SVkF/rA0tAPELmeWfQROqpbQBvPFaA1svntBA87JaqY9dMTFgAQWl+UCeHx4RxO+SxTQqO0DB3k/ceKn2bNyEeZEDyy0+6j9tbN4o4KsOy4JJB7T7vyWypyw+0eWCnJs53XIdROfmupehKq+pVrO9YSzgHEzQPJEHlkCuY4bYgZBrcTre6Mvib9gtz3B20/D4ui2mwMpve1j2i/GHGNNRn4K8bNuOeN436d8ReBeru8giIgLGrC6yV4QlGj7f2OKhc4gTzi65xjsE5jiIPku91KDSMh5LDfstp0b5KLi2ZacEfRPI+SsVsP0K7/U2Mxwgtb5LAxm6lOoItHKFnFvJwCvhljnCTou74TcKlTeXjPQG4Cl8Nu1SYD7LSTmeEXW6byj5oqYHorD9n919LV9y8K/Okzyj5K0zcjCsHs0mc7ifmmqco4hsf0fVcQwPLgzi90ESSOZ5K5tHcPE4Om97w11PUtNxNpI5ZLtrsEWZFjQLCBeFFbboPfRqN45BaREcwss6Mcu3AHDhBHO/mdT9FHVaV7Dy0UvjqZvnIJBGoM/JR5vnfopjpkx2uOqu8KqDO3580eFSFpytgSQq3qmkLrBnUW2V4E9Y/OStsbp+dVc4ctZ8VO3WQDCOQF9QFQyoTb2o8h53WZSc45CI6f4VT6pyJJ5xKnbrxjEOHaLkOPKNV5A/sNz1PyzV6pWDLAX+PlzXlSlUItbpn0Tf6cfxlYbGerLZAIP7YEHMC4Fjfqpk7XpMAv4C3hf6LVwxzczE9FUwmfcJPM/UkhZqNmdnSbrbRZVzD4/4nPS+g1Uc9tvYJYMhYZeEqx6xz5hoEDUdfMqv1JHKdBAA+OaSMuW0rgMNXe0OL6fCCRLiXE8vdIA0C2LdfBsOMoNa4F4qMJDXOAgOEyJ5LR3UQPePxzUvuZtBuGxdCq8OFJtRvE6DAEgEmOUz4Kscf/Uqcsrx0+nAvVRRqBzQ5pBBEgi4IORB1Va9DxiIiAiIgIiICIiAiIgKiq2QVWiCBfh7mSrNfCy0hTtTDB3RYeIw/D2Ujgu+myDQrF49xx9rlfX85LTPVwSLrvm8+xxXY5p1yXF9tbFq0ajm/VRZ26y7naIdT6q1BFld/RVOQ8163DVAbtnrKdt6YryvaGcqUZu7iagltF5HMNdHnCVN28VTHE6i+P4kx5ZLdJ2opj85rzESGyDH5krlIW/LL2o2SBz+P5C5uy9TxctBLIJzt8oC9pujMEz2t36qxTGmcK42meQ8RPgp067rJa4ERw3tA5fcoaRAlwtoASL87CfssNzXx7J8pVeGpvzJMdZHf5Kdf5Vy31pl+pJu2A3tPeb/VWa7hMQSLSQQB8irONxBbHCY7K26uAZHtHWb37KpKzLOSqxhsyC48r3V2lhm5OJ63k+VgrHrSbCw5DqsplKc1uqjlj+KhhGkjhM+F58/yF0PdD0bDEtFavVLWn3WU44j/ACcRA8AVpNBq7l6PXTg2D6yrwjn5M/xsGysEzD0mUqYIYwcLZMmBzKy143Jers8wiIgIiICIiAiIgIiICIiAvCF6iDGqYFjs2hROL3YoVHS6ixx6yfqp9FmhrlLdWgwy2hSB5hoWU3ZYGTGjwCmUTQha+BJGSgcbs5wPumFvCxq+G4k03b5+392EMPVZUYOD1gPEwC0j9w5LVH3PSI8V9B7z7qNxTQHjL3XDMLle8O6FTDOsC5mhAuO4+qix0xyarTqtaACJ6xKtPqCSRxLNfhIVP6dRxjt8mWtMR2JyABVv17jZSIwqyMFsl1ZwawST8FsxjLllftB+qkybq6ygt5wu4VVzgHOYB0knyhbhsj0aMbd44/5WjwGarVcrY5FQwylsFsypUsxjndh9V3DAbnUKWTGeDQFMUtl025NC3ifI45s3cyq/3jw9B7R+C6fulsg4alw3jrmp9jAMhCqVTGRFyteAL1EWpEREBERAREQEREBERAREQEREBERAREQEREHhEqMx+zQ/RSiIOY7d3Bc9/FThs5jn1ssCn6OqhzeAP4/5XXV5CnirlXN8L6NGD3nOd/1C2TZG6NKhkI7a9yVsqLdM3VijhGM91oCvoi1g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155575" y="-1676400"/>
            <a:ext cx="4953000" cy="349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827584" y="836712"/>
            <a:ext cx="8496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Príklad  identickej chemickej analýzy  analyzovanej suroviny v rámci dvoch metodík </a:t>
            </a:r>
            <a:endParaRPr lang="sk-SK" altLang="sk-SK" sz="16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442" t="2620" r="4172" b="2141"/>
          <a:stretch>
            <a:fillRect/>
          </a:stretch>
        </p:blipFill>
        <p:spPr bwMode="auto">
          <a:xfrm>
            <a:off x="251520" y="1556792"/>
            <a:ext cx="69642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596336" y="3645024"/>
            <a:ext cx="13681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analýzy nezaťažené chybou</a:t>
            </a:r>
            <a:endParaRPr lang="sk-SK" altLang="sk-SK" sz="2000" baseline="-25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6" name="Šípka dolu 15"/>
          <p:cNvSpPr/>
          <p:nvPr/>
        </p:nvSpPr>
        <p:spPr>
          <a:xfrm>
            <a:off x="8100392" y="2708920"/>
            <a:ext cx="356046" cy="714375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3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>
          <a:blip r:embed="rId4" cstate="print"/>
          <a:srcRect r="52121"/>
          <a:stretch>
            <a:fillRect/>
          </a:stretch>
        </p:blipFill>
        <p:spPr bwMode="auto">
          <a:xfrm>
            <a:off x="7884368" y="4941168"/>
            <a:ext cx="792088" cy="7830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granulometrického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zloženia.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sitový rozbor,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vyjadruje sa percentuálnymi podielmi jednotlivých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zrnitostných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tried a ich kumulatívnymi podielmi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sitá a </a:t>
            </a:r>
            <a:r>
              <a:rPr lang="pt-BR" altLang="sk-SK" dirty="0" smtClean="0">
                <a:latin typeface="Times New Roman" pitchFamily="18" charset="0"/>
              </a:rPr>
              <a:t>laserové digitálne analyzátory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5730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84984"/>
            <a:ext cx="3552067" cy="269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granulometrického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zloženia.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915816" y="554917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vytvárajú sa tzv. distribučné krivky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2053" name="Obrázok 142" descr="D:\Moje dokumenty\Konferencie\2014\Final Bulharsko 2014\Piliny-dub.jpg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251520" y="908720"/>
            <a:ext cx="3240360" cy="242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04864"/>
            <a:ext cx="536543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27584" y="3501008"/>
            <a:ext cx="2016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drevné piliny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granulometrického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zloženia.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915816" y="554917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vytvárajú sa tzv. distribučné krivky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Mn ruda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27753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205224"/>
            <a:ext cx="5248264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27584" y="3429000"/>
            <a:ext cx="2016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ruda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merných hmotností -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sypná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sypná</a:t>
            </a:r>
            <a:r>
              <a:rPr lang="sk-SK" altLang="sk-SK" dirty="0" smtClean="0">
                <a:latin typeface="Times New Roman" pitchFamily="18" charset="0"/>
              </a:rPr>
              <a:t> merná hmotnosť,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je hmotnosť suroviny nasypanej v objeme 1 m</a:t>
            </a:r>
            <a:r>
              <a:rPr lang="sk-SK" altLang="sk-SK" baseline="30000" dirty="0" smtClean="0">
                <a:solidFill>
                  <a:srgbClr val="00CC00"/>
                </a:solidFill>
                <a:latin typeface="Times New Roman" pitchFamily="18" charset="0"/>
              </a:rPr>
              <a:t>3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. Závisí od zaplnenia priestoru vzájomným pomerom veľkých a drobných kusov (zrnitosti), tvaru zŕn, objemu pórov, obsahu vody atď. 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odmerné nádoby (napr. laboratórne odmerné valce)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722737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58370" name="Picture 2" descr="http://www.sciencezoom.cz/apps/prf_06/images/items/odmerny_val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861048"/>
            <a:ext cx="781050" cy="1914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Analýza merných hmotností - skutočná.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skutočná merná hmotnosť,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je definovaná ako pomer jej hmotnosti ku skutočnému objemu tuhej fázy. Stanovuje sa z analytickej vzorky zrnitosti pod 0,6 mm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pyknometricky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. 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napr. pyknometre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5730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73730" name="Picture 2" descr="http://www.hecht-assistent.de/typo3temp/pics/25710025_05_33f3e9a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212976"/>
            <a:ext cx="1584176" cy="21138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Merné hmotnosti minerálov a surovín.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1520" y="5517232"/>
            <a:ext cx="48965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http://www.converter.cz/tabulky/hustota-pevne.htm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0772" y="951352"/>
            <a:ext cx="4545484" cy="434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Termická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realizuje sa hlavne pomocou </a:t>
            </a:r>
            <a:r>
              <a:rPr lang="sk-SK" altLang="sk-SK" dirty="0" err="1" smtClean="0">
                <a:latin typeface="Times New Roman" pitchFamily="18" charset="0"/>
              </a:rPr>
              <a:t>termogravimetrickej</a:t>
            </a:r>
            <a:r>
              <a:rPr lang="sk-SK" altLang="sk-SK" dirty="0" smtClean="0">
                <a:latin typeface="Times New Roman" pitchFamily="18" charset="0"/>
              </a:rPr>
              <a:t> analýzy,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umožňuje sledovať procesy chemických alebo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fyzikálno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– chemických premien surovín v závislosti od teploty.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napr. </a:t>
            </a:r>
            <a:r>
              <a:rPr lang="sk-SK" altLang="sk-SK" dirty="0" err="1" smtClean="0">
                <a:latin typeface="Times New Roman" pitchFamily="18" charset="0"/>
              </a:rPr>
              <a:t>derivatografy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5730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4098" name="Picture 2" descr="http://www.ifp.tuwien.ac.at/fileadmin/images/Apparatur/02P_D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9959" y="3337213"/>
            <a:ext cx="2998465" cy="246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Termická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5157192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termogravimetrická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analýza drevnej hmoty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307" t="4185" r="5952"/>
          <a:stretch>
            <a:fillRect/>
          </a:stretch>
        </p:blipFill>
        <p:spPr bwMode="auto">
          <a:xfrm>
            <a:off x="35496" y="836712"/>
            <a:ext cx="659792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940152" y="4656038"/>
            <a:ext cx="30243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solidFill>
                  <a:srgbClr val="0000FF"/>
                </a:solidFill>
                <a:latin typeface="Times New Roman" pitchFamily="18" charset="0"/>
              </a:rPr>
              <a:t>(1)   </a:t>
            </a:r>
            <a:r>
              <a:rPr lang="pt-BR" altLang="sk-SK" sz="1600" dirty="0" smtClean="0">
                <a:latin typeface="Times New Roman" pitchFamily="18" charset="0"/>
              </a:rPr>
              <a:t>3 % H</a:t>
            </a:r>
            <a:r>
              <a:rPr lang="pt-BR" altLang="sk-SK" sz="1600" baseline="-25000" dirty="0" smtClean="0">
                <a:latin typeface="Times New Roman" pitchFamily="18" charset="0"/>
              </a:rPr>
              <a:t>2</a:t>
            </a:r>
            <a:r>
              <a:rPr lang="pt-BR" altLang="sk-SK" sz="1600" dirty="0" smtClean="0">
                <a:latin typeface="Times New Roman" pitchFamily="18" charset="0"/>
              </a:rPr>
              <a:t>O, </a:t>
            </a:r>
            <a:endParaRPr lang="sk-SK" altLang="sk-SK" sz="1600" dirty="0" smtClean="0">
              <a:latin typeface="Times New Roman" pitchFamily="18" charset="0"/>
            </a:endParaRPr>
          </a:p>
          <a:p>
            <a:r>
              <a:rPr lang="sk-SK" altLang="sk-SK" sz="1600" dirty="0" smtClean="0">
                <a:solidFill>
                  <a:srgbClr val="0000FF"/>
                </a:solidFill>
                <a:latin typeface="Times New Roman" pitchFamily="18" charset="0"/>
              </a:rPr>
              <a:t>(2)   </a:t>
            </a:r>
            <a:r>
              <a:rPr lang="pt-BR" altLang="sk-SK" sz="1600" dirty="0" smtClean="0">
                <a:latin typeface="Times New Roman" pitchFamily="18" charset="0"/>
              </a:rPr>
              <a:t>76 % prchavej horľaviny, </a:t>
            </a:r>
            <a:endParaRPr lang="sk-SK" altLang="sk-SK" sz="1600" dirty="0" smtClean="0">
              <a:latin typeface="Times New Roman" pitchFamily="18" charset="0"/>
            </a:endParaRPr>
          </a:p>
          <a:p>
            <a:r>
              <a:rPr lang="sk-SK" altLang="sk-SK" sz="1600" dirty="0" smtClean="0">
                <a:solidFill>
                  <a:srgbClr val="0000FF"/>
                </a:solidFill>
                <a:latin typeface="Times New Roman" pitchFamily="18" charset="0"/>
              </a:rPr>
              <a:t>(3)   </a:t>
            </a:r>
            <a:r>
              <a:rPr lang="pt-BR" altLang="sk-SK" sz="1600" dirty="0" smtClean="0">
                <a:latin typeface="Times New Roman" pitchFamily="18" charset="0"/>
              </a:rPr>
              <a:t>15 % uhlíka</a:t>
            </a:r>
            <a:r>
              <a:rPr lang="sk-SK" altLang="sk-SK" sz="1600" dirty="0" smtClean="0">
                <a:latin typeface="Times New Roman" pitchFamily="18" charset="0"/>
              </a:rPr>
              <a:t>,</a:t>
            </a:r>
          </a:p>
          <a:p>
            <a:r>
              <a:rPr lang="sk-SK" altLang="sk-SK" sz="1600" dirty="0" smtClean="0">
                <a:solidFill>
                  <a:srgbClr val="0000FF"/>
                </a:solidFill>
                <a:latin typeface="Times New Roman" pitchFamily="18" charset="0"/>
              </a:rPr>
              <a:t>(4)   </a:t>
            </a:r>
            <a:r>
              <a:rPr lang="pt-BR" altLang="sk-SK" sz="1600" dirty="0" smtClean="0">
                <a:latin typeface="Times New Roman" pitchFamily="18" charset="0"/>
              </a:rPr>
              <a:t> 6 % popola</a:t>
            </a:r>
            <a:endParaRPr lang="sk-SK" altLang="sk-SK" sz="1600" dirty="0">
              <a:latin typeface="Times New Roman" pitchFamily="18" charset="0"/>
            </a:endParaRPr>
          </a:p>
        </p:txBody>
      </p:sp>
      <p:pic>
        <p:nvPicPr>
          <p:cNvPr id="2050" name="Obrázok 4"/>
          <p:cNvPicPr>
            <a:picLocks noChangeArrowheads="1"/>
          </p:cNvPicPr>
          <p:nvPr/>
        </p:nvPicPr>
        <p:blipFill>
          <a:blip r:embed="rId3" cstate="print"/>
          <a:srcRect t="4282" b="28009"/>
          <a:stretch>
            <a:fillRect/>
          </a:stretch>
        </p:blipFill>
        <p:spPr bwMode="auto">
          <a:xfrm>
            <a:off x="6660232" y="1052736"/>
            <a:ext cx="234880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Fyzikálne vlastnosti.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07504" y="404664"/>
            <a:ext cx="8929687" cy="1024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fyzikálna vlastnosť je charakteristika fyzikálneho objektu, ktorá sa opisuje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 kvalitatívne a spravidla vyjadruje kvantitatívne,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fyzikálne vlastnosti: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4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farba, vzhľad, tvar,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hmotnosť, merná hmotnosť,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granulometrické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zloženie, distribúcia častíc,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pórovitosť,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teplota.</a:t>
            </a: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619672" y="227687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Termická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9552" y="5405154"/>
            <a:ext cx="6408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termogravimetrická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analýza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rudy –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uhličitanová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forma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724128" y="3587532"/>
            <a:ext cx="32403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dirty="0" smtClean="0">
                <a:latin typeface="Times New Roman" pitchFamily="18" charset="0"/>
              </a:rPr>
              <a:t>1. Do teploty 200°C je odstraňovanie vlhkosti (cca 23 hm.%).</a:t>
            </a:r>
          </a:p>
          <a:p>
            <a:endParaRPr lang="sk-SK" altLang="sk-SK" sz="1600" dirty="0" smtClean="0">
              <a:latin typeface="Times New Roman" pitchFamily="18" charset="0"/>
            </a:endParaRPr>
          </a:p>
          <a:p>
            <a:r>
              <a:rPr lang="sk-SK" altLang="sk-SK" sz="1600" dirty="0" smtClean="0">
                <a:latin typeface="Times New Roman" pitchFamily="18" charset="0"/>
              </a:rPr>
              <a:t>2.V intervale teplôt 400 – 600°C je </a:t>
            </a:r>
            <a:r>
              <a:rPr lang="sk-SK" altLang="sk-SK" sz="1600" dirty="0" err="1" smtClean="0">
                <a:latin typeface="Times New Roman" pitchFamily="18" charset="0"/>
              </a:rPr>
              <a:t>disociácia</a:t>
            </a:r>
            <a:r>
              <a:rPr lang="sk-SK" altLang="sk-SK" sz="1600" dirty="0" smtClean="0">
                <a:latin typeface="Times New Roman" pitchFamily="18" charset="0"/>
              </a:rPr>
              <a:t> MnCO</a:t>
            </a:r>
            <a:r>
              <a:rPr lang="sk-SK" altLang="sk-SK" sz="1600" baseline="-25000" dirty="0" smtClean="0">
                <a:latin typeface="Times New Roman" pitchFamily="18" charset="0"/>
              </a:rPr>
              <a:t>3</a:t>
            </a:r>
            <a:r>
              <a:rPr lang="sk-SK" altLang="sk-SK" sz="1600" dirty="0" smtClean="0">
                <a:latin typeface="Times New Roman" pitchFamily="18" charset="0"/>
              </a:rPr>
              <a:t> na </a:t>
            </a:r>
            <a:r>
              <a:rPr lang="sk-SK" altLang="sk-SK" sz="1600" dirty="0" err="1" smtClean="0">
                <a:latin typeface="Times New Roman" pitchFamily="18" charset="0"/>
              </a:rPr>
              <a:t>MnO</a:t>
            </a:r>
            <a:r>
              <a:rPr lang="sk-SK" altLang="sk-SK" sz="1600" dirty="0" smtClean="0">
                <a:latin typeface="Times New Roman" pitchFamily="18" charset="0"/>
              </a:rPr>
              <a:t> (cca 10 hm. %).</a:t>
            </a:r>
            <a:endParaRPr lang="sk-SK" altLang="sk-SK" sz="1600" dirty="0">
              <a:latin typeface="Times New Roman" pitchFamily="18" charset="0"/>
            </a:endParaRPr>
          </a:p>
        </p:txBody>
      </p:sp>
      <p:pic>
        <p:nvPicPr>
          <p:cNvPr id="6146" name="Picture 2" descr="MnRuda_Bulharsko"/>
          <p:cNvPicPr>
            <a:picLocks noChangeAspect="1" noChangeArrowheads="1"/>
          </p:cNvPicPr>
          <p:nvPr/>
        </p:nvPicPr>
        <p:blipFill>
          <a:blip r:embed="rId2" cstate="print"/>
          <a:srcRect l="5801" b="6064"/>
          <a:stretch>
            <a:fillRect/>
          </a:stretch>
        </p:blipFill>
        <p:spPr bwMode="auto">
          <a:xfrm>
            <a:off x="107504" y="1024012"/>
            <a:ext cx="5424413" cy="41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Mn ruda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0620" y="1196752"/>
            <a:ext cx="21278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Termická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475656" y="5373216"/>
            <a:ext cx="6408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termogravimetrické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zmeny brazílskych rúd pri zahrievaní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720" y="941651"/>
            <a:ext cx="5148560" cy="414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Röntgen-fluorescenčná spektroskopia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patrí v súčasnosti k široko využívaným metódam pri výskume nerastných surovín,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röntgenovým žiarením ožarovaná vzorka produkuje sekundárne </a:t>
            </a:r>
            <a:r>
              <a:rPr lang="sk-SK" altLang="sk-SK" dirty="0" err="1" smtClean="0">
                <a:latin typeface="Times New Roman" pitchFamily="18" charset="0"/>
              </a:rPr>
              <a:t>rtg-žiarenie</a:t>
            </a:r>
            <a:r>
              <a:rPr lang="sk-SK" altLang="sk-SK" dirty="0" smtClean="0">
                <a:latin typeface="Times New Roman" pitchFamily="18" charset="0"/>
              </a:rPr>
              <a:t>, ktoré má pre atómy každého prvku svoju charakteristickú energiu. Prvok je identifikovaný podľa charakteristickej energie svojho žiarenia a jeho kvantitatívne zastúpenie je úmerné registrovanej intenzite žiarenia.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                                             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stanovujú sa prvky a následne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stechiometricky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napr. oxidy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pt-BR" altLang="sk-SK" dirty="0" smtClean="0">
                <a:latin typeface="Times New Roman" pitchFamily="18" charset="0"/>
              </a:rPr>
              <a:t>SiO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, Al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O</a:t>
            </a:r>
            <a:r>
              <a:rPr lang="pt-BR" altLang="sk-SK" baseline="-25000" dirty="0" smtClean="0">
                <a:latin typeface="Times New Roman" pitchFamily="18" charset="0"/>
              </a:rPr>
              <a:t>3</a:t>
            </a:r>
            <a:r>
              <a:rPr lang="pt-BR" altLang="sk-SK" dirty="0" smtClean="0">
                <a:latin typeface="Times New Roman" pitchFamily="18" charset="0"/>
              </a:rPr>
              <a:t>, CaO, MgO, N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O, K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O, Fe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O</a:t>
            </a:r>
            <a:r>
              <a:rPr lang="pt-BR" altLang="sk-SK" baseline="-25000" dirty="0" smtClean="0">
                <a:latin typeface="Times New Roman" pitchFamily="18" charset="0"/>
              </a:rPr>
              <a:t>3</a:t>
            </a:r>
            <a:r>
              <a:rPr lang="pt-BR" altLang="sk-SK" dirty="0" smtClean="0">
                <a:latin typeface="Times New Roman" pitchFamily="18" charset="0"/>
              </a:rPr>
              <a:t>, MnO, Cr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O</a:t>
            </a:r>
            <a:r>
              <a:rPr lang="pt-BR" altLang="sk-SK" baseline="-25000" dirty="0" smtClean="0">
                <a:latin typeface="Times New Roman" pitchFamily="18" charset="0"/>
              </a:rPr>
              <a:t>3</a:t>
            </a:r>
            <a:r>
              <a:rPr lang="pt-BR" altLang="sk-SK" dirty="0" smtClean="0">
                <a:latin typeface="Times New Roman" pitchFamily="18" charset="0"/>
              </a:rPr>
              <a:t>, P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r>
              <a:rPr lang="pt-BR" altLang="sk-SK" dirty="0" smtClean="0">
                <a:latin typeface="Times New Roman" pitchFamily="18" charset="0"/>
              </a:rPr>
              <a:t>O</a:t>
            </a:r>
            <a:r>
              <a:rPr lang="pt-BR" altLang="sk-SK" baseline="-25000" dirty="0" smtClean="0">
                <a:latin typeface="Times New Roman" pitchFamily="18" charset="0"/>
              </a:rPr>
              <a:t>5</a:t>
            </a:r>
            <a:r>
              <a:rPr lang="pt-BR" altLang="sk-SK" dirty="0" smtClean="0">
                <a:latin typeface="Times New Roman" pitchFamily="18" charset="0"/>
              </a:rPr>
              <a:t>, TiO</a:t>
            </a:r>
            <a:r>
              <a:rPr lang="pt-BR" altLang="sk-SK" baseline="-25000" dirty="0" smtClean="0">
                <a:latin typeface="Times New Roman" pitchFamily="18" charset="0"/>
              </a:rPr>
              <a:t>2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271738" y="4154785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Röntgen-fluorescenčná spektroskopia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- prístroje.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23554" name="Picture 2" descr="http://www.rigaku.com/sites/default/files/ZSXprimusII_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4392488" cy="3513990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915816" y="518913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komplexné analyzačné zariadenie s vyhodnocovaním 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Röntgen-fluorescenčná spektroskopia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- prístroje.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23556" name="Picture 4" descr="http://www.uspmgold.com/images/LaSabila/March2008/1D-p104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988840"/>
            <a:ext cx="4367808" cy="3275856"/>
          </a:xfrm>
          <a:prstGeom prst="rect">
            <a:avLst/>
          </a:prstGeom>
          <a:noFill/>
        </p:spPr>
      </p:pic>
      <p:pic>
        <p:nvPicPr>
          <p:cNvPr id="27652" name="Picture 4" descr="http://www.elementalcontrols.com/en/images/products/XL3t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233936" cy="3233936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9512" y="4293096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mobilné analyzačné zariadenie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499992" y="5405154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analýza v teréne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D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Röntgen-fluorescenčná spektroskopia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- prístroje.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1026" name="Picture 2" descr="Positive Material Identification | PMI | HOLLO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26" y="1095325"/>
            <a:ext cx="4258658" cy="4421907"/>
          </a:xfrm>
          <a:prstGeom prst="rect">
            <a:avLst/>
          </a:prstGeom>
          <a:noFill/>
        </p:spPr>
      </p:pic>
      <p:pic>
        <p:nvPicPr>
          <p:cNvPr id="1028" name="Picture 4" descr="X-Ray Fluorescence - Multiple Transitions - HORI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456" y="1934319"/>
            <a:ext cx="3810000" cy="2790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Röntgen-fluorescenčná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spektroskopia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–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548680"/>
            <a:ext cx="8750175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analýza kremeňov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2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           vzorky kremeňov</a:t>
            </a: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obsahovali cca 90 – 99,5 % SiO</a:t>
            </a:r>
            <a:r>
              <a:rPr lang="sk-SK" altLang="sk-SK" sz="1400" baseline="-25000" dirty="0" smtClean="0">
                <a:latin typeface="Times New Roman" pitchFamily="18" charset="0"/>
              </a:rPr>
              <a:t>2</a:t>
            </a:r>
            <a:endParaRPr lang="sk-SK" altLang="sk-SK" sz="14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826" r="5222"/>
          <a:stretch>
            <a:fillRect/>
          </a:stretch>
        </p:blipFill>
        <p:spPr bwMode="auto">
          <a:xfrm>
            <a:off x="2627784" y="1772816"/>
            <a:ext cx="6408712" cy="41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Šípka dolu 7"/>
          <p:cNvSpPr/>
          <p:nvPr/>
        </p:nvSpPr>
        <p:spPr>
          <a:xfrm>
            <a:off x="1119610" y="155679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ová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difrakčná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spektro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metr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táto metóda sa využíva aj na štúdium štruktúry kryštálov, </a:t>
            </a: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je vhodná na zisťovanie čistoty kryštálov,</a:t>
            </a: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pri fázovej analýze sa dá zistiť vzájomný pomer rôznych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kryštalických látok,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vyhodnocujú sa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difrakčné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záznamy</a:t>
            </a: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existujú dve základné úrovne analýzy a vyhodnocovania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            kvalitatívne alebo kvantitatívne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3648" y="227687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267744" y="4725144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9" name="Picture 2" descr="http://www.panalytical.com/upload_mm/9/7/c/4938_fullimage_XPert3_Powder_Landing_page%20435x355.jpg"/>
          <p:cNvPicPr>
            <a:picLocks noChangeAspect="1" noChangeArrowheads="1"/>
          </p:cNvPicPr>
          <p:nvPr/>
        </p:nvPicPr>
        <p:blipFill>
          <a:blip r:embed="rId2" cstate="print"/>
          <a:srcRect r="10638"/>
          <a:stretch>
            <a:fillRect/>
          </a:stretch>
        </p:blipFill>
        <p:spPr bwMode="auto">
          <a:xfrm>
            <a:off x="6300192" y="2204864"/>
            <a:ext cx="2709255" cy="37150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ová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difrakčná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spektro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metr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746" y="2815555"/>
            <a:ext cx="52387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 </a:t>
            </a:r>
            <a:r>
              <a:rPr lang="sk-SK" altLang="sk-SK" dirty="0" err="1" smtClean="0">
                <a:latin typeface="Times New Roman" pitchFamily="18" charset="0"/>
              </a:rPr>
              <a:t>spektrometrii</a:t>
            </a:r>
            <a:r>
              <a:rPr lang="sk-SK" altLang="sk-SK" dirty="0" smtClean="0">
                <a:latin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</a:rPr>
              <a:t>X-lúčov</a:t>
            </a:r>
            <a:r>
              <a:rPr lang="sk-SK" altLang="sk-SK" dirty="0" smtClean="0">
                <a:latin typeface="Times New Roman" pitchFamily="18" charset="0"/>
              </a:rPr>
              <a:t> sa využívajú prírodné kryštály na rozklad žiarenia, </a:t>
            </a: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röntgenové žiarenie z výbojky dopadá na </a:t>
            </a:r>
            <a:r>
              <a:rPr lang="sk-SK" altLang="sk-SK" dirty="0" err="1" smtClean="0">
                <a:latin typeface="Times New Roman" pitchFamily="18" charset="0"/>
              </a:rPr>
              <a:t>difrakčný</a:t>
            </a:r>
            <a:r>
              <a:rPr lang="sk-SK" altLang="sk-SK" dirty="0" smtClean="0">
                <a:latin typeface="Times New Roman" pitchFamily="18" charset="0"/>
              </a:rPr>
              <a:t> kryštál, na ktorom sa rozloží na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jednotlivé lúče,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cez filter prechádza len monochromatický lúč, ktorý dopadá na vzorku,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na vzorke nastáva difrakcia žiarenia a následne detekcia polovodičovým detektorom,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9512" y="4725144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röntgenový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difrakčný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analyzátor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ová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difrakčná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spektro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metr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548680"/>
            <a:ext cx="8750175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analýza surovín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2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         kremeň (SiO</a:t>
            </a:r>
            <a:r>
              <a:rPr lang="sk-SK" altLang="sk-SK" sz="1400" baseline="-25000" dirty="0" smtClean="0">
                <a:latin typeface="Times New Roman" pitchFamily="18" charset="0"/>
              </a:rPr>
              <a:t>2</a:t>
            </a:r>
            <a:r>
              <a:rPr lang="sk-SK" altLang="sk-SK" sz="1400" dirty="0" smtClean="0">
                <a:latin typeface="Times New Roman" pitchFamily="18" charset="0"/>
              </a:rPr>
              <a:t>),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         kalcit (CaCO</a:t>
            </a:r>
            <a:r>
              <a:rPr lang="sk-SK" altLang="sk-SK" sz="1400" baseline="-25000" dirty="0" smtClean="0">
                <a:latin typeface="Times New Roman" pitchFamily="18" charset="0"/>
              </a:rPr>
              <a:t>3</a:t>
            </a:r>
            <a:r>
              <a:rPr lang="sk-SK" altLang="sk-SK" sz="1400" dirty="0" smtClean="0">
                <a:latin typeface="Times New Roman" pitchFamily="18" charset="0"/>
              </a:rPr>
              <a:t>),</a:t>
            </a:r>
          </a:p>
          <a:p>
            <a:pPr algn="just"/>
            <a:endParaRPr lang="sk-SK" altLang="sk-SK" sz="1400" dirty="0" smtClean="0">
              <a:latin typeface="Times New Roman" pitchFamily="18" charset="0"/>
            </a:endParaRPr>
          </a:p>
          <a:p>
            <a:pPr algn="just"/>
            <a:r>
              <a:rPr lang="sk-SK" altLang="sk-SK" sz="1400" dirty="0" smtClean="0">
                <a:latin typeface="Times New Roman" pitchFamily="18" charset="0"/>
              </a:rPr>
              <a:t>         opál (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sk-SK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·nH</a:t>
            </a:r>
            <a:r>
              <a:rPr lang="sk-SK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k-SK" altLang="sk-SK" sz="1400" dirty="0" smtClean="0">
                <a:latin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8" name="Šípka dolu 7"/>
          <p:cNvSpPr/>
          <p:nvPr/>
        </p:nvSpPr>
        <p:spPr>
          <a:xfrm>
            <a:off x="1119610" y="155679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22530" name="Picture 2" descr="http://www-odp.tamu.edu/publications/208_IR/chap_06/images/06_f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6237869" cy="3888032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148064" y="5301208"/>
            <a:ext cx="1728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difraktogram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Chemické vlastnosti.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07505" y="404664"/>
            <a:ext cx="8712968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chemické vlastnosti látok sú také vlastnosti, ktoré spôsobujú špecifické (jedinečné  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 a nezameniteľné) správanie látky v priebehu chemických reakcií,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chemické vlastnosti: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4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zloženie (prvkové, fázové),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mikroštruktúra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rozpustnosť,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reaktivita,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bazicita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, resp. kyslosť.</a:t>
            </a: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619672" y="227687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ová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difrakčná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spektro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metr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kryštály tej istej látky (pri danej kryštalickej modifikácii) majú rovnaký </a:t>
            </a:r>
            <a:r>
              <a:rPr lang="sk-SK" altLang="sk-SK" dirty="0" err="1" smtClean="0">
                <a:latin typeface="Times New Roman" pitchFamily="18" charset="0"/>
              </a:rPr>
              <a:t>difraktogram</a:t>
            </a:r>
            <a:r>
              <a:rPr lang="sk-SK" altLang="sk-SK" dirty="0" smtClean="0">
                <a:latin typeface="Times New Roman" pitchFamily="18" charset="0"/>
              </a:rPr>
              <a:t>, ktorý charakterizuje danú kryštalickú látku,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niet dvoch rôznych látok s rovnakým </a:t>
            </a:r>
            <a:r>
              <a:rPr lang="sk-SK" altLang="sk-SK" dirty="0" err="1" smtClean="0">
                <a:latin typeface="Times New Roman" pitchFamily="18" charset="0"/>
              </a:rPr>
              <a:t>difraktogramom</a:t>
            </a:r>
            <a:r>
              <a:rPr lang="sk-SK" altLang="sk-SK" dirty="0" smtClean="0"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táto skutočnosť sa využíva pre identifikáciu kryštálov</a:t>
            </a: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3" name="Šípka dolu 12"/>
          <p:cNvSpPr/>
          <p:nvPr/>
        </p:nvSpPr>
        <p:spPr>
          <a:xfrm>
            <a:off x="2483768" y="2924944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5" name="Picture 2" descr="http://www.aist.go.jp/Portals/0/resource_images/aist_e/latest_research/2013/20131206/fig1.png"/>
          <p:cNvPicPr>
            <a:picLocks noChangeAspect="1" noChangeArrowheads="1"/>
          </p:cNvPicPr>
          <p:nvPr/>
        </p:nvPicPr>
        <p:blipFill>
          <a:blip r:embed="rId2" cstate="print"/>
          <a:srcRect r="54392" b="12385"/>
          <a:stretch>
            <a:fillRect/>
          </a:stretch>
        </p:blipFill>
        <p:spPr bwMode="auto">
          <a:xfrm>
            <a:off x="6372200" y="3068960"/>
            <a:ext cx="2376264" cy="2520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Röntgen-</a:t>
            </a:r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difrakčná</a:t>
            </a:r>
            <a:r>
              <a:rPr lang="es-ES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spektroskopia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548680"/>
            <a:ext cx="8750175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analýza surovín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2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          dolomit (</a:t>
            </a:r>
            <a:r>
              <a:rPr lang="sk-SK" altLang="sk-SK" sz="1600" dirty="0" err="1" smtClean="0">
                <a:latin typeface="Times New Roman" pitchFamily="18" charset="0"/>
              </a:rPr>
              <a:t>CaMg</a:t>
            </a:r>
            <a:r>
              <a:rPr lang="sk-SK" altLang="sk-SK" sz="1600" dirty="0" smtClean="0">
                <a:latin typeface="Times New Roman" pitchFamily="18" charset="0"/>
              </a:rPr>
              <a:t>(CO</a:t>
            </a:r>
            <a:r>
              <a:rPr lang="sk-SK" altLang="sk-SK" sz="1600" baseline="-25000" dirty="0" smtClean="0">
                <a:latin typeface="Times New Roman" pitchFamily="18" charset="0"/>
              </a:rPr>
              <a:t>3)2</a:t>
            </a:r>
            <a:r>
              <a:rPr lang="sk-SK" altLang="sk-SK" sz="1600" dirty="0" smtClean="0">
                <a:latin typeface="Times New Roman" pitchFamily="18" charset="0"/>
              </a:rPr>
              <a:t>), 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          kalcit (CaCO</a:t>
            </a:r>
            <a:r>
              <a:rPr lang="sk-SK" altLang="sk-SK" sz="1600" baseline="-25000" dirty="0" smtClean="0">
                <a:latin typeface="Times New Roman" pitchFamily="18" charset="0"/>
              </a:rPr>
              <a:t>3</a:t>
            </a:r>
            <a:r>
              <a:rPr lang="sk-SK" altLang="sk-SK" sz="1600" dirty="0" smtClean="0">
                <a:latin typeface="Times New Roman" pitchFamily="18" charset="0"/>
              </a:rPr>
              <a:t>),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r>
              <a:rPr lang="sk-SK" altLang="sk-SK" sz="1600" dirty="0" smtClean="0">
                <a:latin typeface="Times New Roman" pitchFamily="18" charset="0"/>
              </a:rPr>
              <a:t>          hydroxid vápenatý (</a:t>
            </a:r>
            <a:r>
              <a:rPr lang="sk-SK" altLang="sk-SK" sz="1600" dirty="0" err="1" smtClean="0">
                <a:latin typeface="Times New Roman" pitchFamily="18" charset="0"/>
              </a:rPr>
              <a:t>Ca</a:t>
            </a:r>
            <a:r>
              <a:rPr lang="sk-SK" altLang="sk-SK" sz="1600" dirty="0" smtClean="0">
                <a:latin typeface="Times New Roman" pitchFamily="18" charset="0"/>
              </a:rPr>
              <a:t>(OH)</a:t>
            </a:r>
            <a:r>
              <a:rPr lang="sk-SK" altLang="sk-SK" sz="1600" baseline="-25000" dirty="0" smtClean="0">
                <a:latin typeface="Times New Roman" pitchFamily="18" charset="0"/>
              </a:rPr>
              <a:t>2</a:t>
            </a:r>
            <a:r>
              <a:rPr lang="sk-SK" altLang="sk-SK" sz="1600" dirty="0" smtClean="0">
                <a:latin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8" name="Šípka dolu 7"/>
          <p:cNvSpPr/>
          <p:nvPr/>
        </p:nvSpPr>
        <p:spPr>
          <a:xfrm>
            <a:off x="1119610" y="155679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6285"/>
          <a:stretch>
            <a:fillRect/>
          </a:stretch>
        </p:blipFill>
        <p:spPr bwMode="auto">
          <a:xfrm>
            <a:off x="3451845" y="1669012"/>
            <a:ext cx="5368627" cy="34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Stanovenie teplôt tavenia.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analyzuje sa mäknutie a taviteľnosť surovín,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teplota tavenia sa pri tejto metodike stanovuje,  keď vzorka dosiahne sférický tvar (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polguľový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)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napr. vysokoteplotné mikroskopy 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5730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55082"/>
            <a:ext cx="4013575" cy="23941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Stanovenie teplôt tavenia.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8202" t="4129" r="3969" b="2155"/>
          <a:stretch>
            <a:fillRect/>
          </a:stretch>
        </p:blipFill>
        <p:spPr bwMode="auto">
          <a:xfrm>
            <a:off x="395536" y="1628800"/>
            <a:ext cx="411525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5117122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interval teploty tavenia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Cr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rudy je 1160 – 1250 </a:t>
            </a:r>
            <a:r>
              <a:rPr lang="sk-SK" altLang="sk-SK" sz="2000" baseline="30000" dirty="0" err="1" smtClean="0">
                <a:solidFill>
                  <a:srgbClr val="00CC00"/>
                </a:solidFill>
                <a:latin typeface="Times New Roman" pitchFamily="18" charset="0"/>
              </a:rPr>
              <a:t>o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C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276872"/>
            <a:ext cx="50165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uľka 11"/>
          <p:cNvGraphicFramePr>
            <a:graphicFrameLocks noGrp="1"/>
          </p:cNvGraphicFramePr>
          <p:nvPr/>
        </p:nvGraphicFramePr>
        <p:xfrm>
          <a:off x="1115615" y="980728"/>
          <a:ext cx="7056785" cy="4032448"/>
        </p:xfrm>
        <a:graphic>
          <a:graphicData uri="http://schemas.openxmlformats.org/drawingml/2006/table">
            <a:tbl>
              <a:tblPr/>
              <a:tblGrid>
                <a:gridCol w="1821181"/>
                <a:gridCol w="1740188"/>
                <a:gridCol w="1713400"/>
                <a:gridCol w="1782016"/>
              </a:tblGrid>
              <a:tr h="12804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3757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62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sk-SK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060" name="Obrázok 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1304925" cy="1133475"/>
          </a:xfrm>
          <a:prstGeom prst="rect">
            <a:avLst/>
          </a:prstGeom>
          <a:noFill/>
        </p:spPr>
      </p:pic>
      <p:pic>
        <p:nvPicPr>
          <p:cNvPr id="2059" name="Obrázok 1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052736"/>
            <a:ext cx="1285875" cy="1143000"/>
          </a:xfrm>
          <a:prstGeom prst="rect">
            <a:avLst/>
          </a:prstGeom>
          <a:noFill/>
        </p:spPr>
      </p:pic>
      <p:pic>
        <p:nvPicPr>
          <p:cNvPr id="2058" name="Obrázok 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1304925" cy="1133475"/>
          </a:xfrm>
          <a:prstGeom prst="rect">
            <a:avLst/>
          </a:prstGeom>
          <a:noFill/>
        </p:spPr>
      </p:pic>
      <p:pic>
        <p:nvPicPr>
          <p:cNvPr id="2057" name="Obrázok 1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052736"/>
            <a:ext cx="1295400" cy="1133475"/>
          </a:xfrm>
          <a:prstGeom prst="rect">
            <a:avLst/>
          </a:prstGeom>
          <a:noFill/>
        </p:spPr>
      </p:pic>
      <p:pic>
        <p:nvPicPr>
          <p:cNvPr id="2056" name="Obrázok 1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2348880"/>
            <a:ext cx="1371600" cy="1228725"/>
          </a:xfrm>
          <a:prstGeom prst="rect">
            <a:avLst/>
          </a:prstGeom>
          <a:noFill/>
        </p:spPr>
      </p:pic>
      <p:pic>
        <p:nvPicPr>
          <p:cNvPr id="2055" name="Obrázok 1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348880"/>
            <a:ext cx="1276350" cy="1238250"/>
          </a:xfrm>
          <a:prstGeom prst="rect">
            <a:avLst/>
          </a:prstGeom>
          <a:noFill/>
        </p:spPr>
      </p:pic>
      <p:pic>
        <p:nvPicPr>
          <p:cNvPr id="2054" name="Obrázok 1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348880"/>
            <a:ext cx="1323975" cy="1228725"/>
          </a:xfrm>
          <a:prstGeom prst="rect">
            <a:avLst/>
          </a:prstGeom>
          <a:noFill/>
        </p:spPr>
      </p:pic>
      <p:pic>
        <p:nvPicPr>
          <p:cNvPr id="2053" name="Obrázok 1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2348880"/>
            <a:ext cx="1276350" cy="1228725"/>
          </a:xfrm>
          <a:prstGeom prst="rect">
            <a:avLst/>
          </a:prstGeom>
          <a:noFill/>
        </p:spPr>
      </p:pic>
      <p:pic>
        <p:nvPicPr>
          <p:cNvPr id="2052" name="Obrázok 1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3717032"/>
            <a:ext cx="1285875" cy="1143000"/>
          </a:xfrm>
          <a:prstGeom prst="rect">
            <a:avLst/>
          </a:prstGeom>
          <a:noFill/>
        </p:spPr>
      </p:pic>
      <p:pic>
        <p:nvPicPr>
          <p:cNvPr id="2051" name="Obrázok 1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3789040"/>
            <a:ext cx="1295400" cy="1143000"/>
          </a:xfrm>
          <a:prstGeom prst="rect">
            <a:avLst/>
          </a:prstGeom>
          <a:noFill/>
        </p:spPr>
      </p:pic>
      <p:pic>
        <p:nvPicPr>
          <p:cNvPr id="2050" name="Obrázok 13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048" y="3789040"/>
            <a:ext cx="1295400" cy="1123950"/>
          </a:xfrm>
          <a:prstGeom prst="rect">
            <a:avLst/>
          </a:prstGeom>
          <a:noFill/>
        </p:spPr>
      </p:pic>
      <p:pic>
        <p:nvPicPr>
          <p:cNvPr id="2049" name="Obrázok 1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3789040"/>
            <a:ext cx="1295400" cy="1143000"/>
          </a:xfrm>
          <a:prstGeom prst="rect">
            <a:avLst/>
          </a:prstGeom>
          <a:noFill/>
        </p:spPr>
      </p:pic>
      <p:sp>
        <p:nvSpPr>
          <p:cNvPr id="29" name="Čiarová bublina 1 28"/>
          <p:cNvSpPr/>
          <p:nvPr/>
        </p:nvSpPr>
        <p:spPr>
          <a:xfrm>
            <a:off x="2987824" y="2348880"/>
            <a:ext cx="1656184" cy="1224136"/>
          </a:xfrm>
          <a:prstGeom prst="borderCallout1">
            <a:avLst>
              <a:gd name="adj1" fmla="val 2905"/>
              <a:gd name="adj2" fmla="val -1599"/>
              <a:gd name="adj3" fmla="val -16523"/>
              <a:gd name="adj4" fmla="val -1381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BlokTextu 29"/>
          <p:cNvSpPr txBox="1"/>
          <p:nvPr/>
        </p:nvSpPr>
        <p:spPr>
          <a:xfrm>
            <a:off x="36512" y="19168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 </a:t>
            </a:r>
            <a:r>
              <a:rPr lang="sk-SK" sz="1600" b="1" dirty="0" err="1" smtClean="0"/>
              <a:t>Tsol</a:t>
            </a:r>
            <a:r>
              <a:rPr lang="sk-SK" sz="1600" b="1" dirty="0" smtClean="0"/>
              <a:t>.</a:t>
            </a:r>
            <a:endParaRPr lang="sk-SK" sz="1600" b="1" dirty="0"/>
          </a:p>
        </p:txBody>
      </p:sp>
      <p:sp>
        <p:nvSpPr>
          <p:cNvPr id="31" name="BlokTextu 30"/>
          <p:cNvSpPr txBox="1"/>
          <p:nvPr/>
        </p:nvSpPr>
        <p:spPr>
          <a:xfrm>
            <a:off x="8388424" y="24928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 </a:t>
            </a:r>
            <a:r>
              <a:rPr lang="sk-SK" sz="1600" b="1" dirty="0" err="1" smtClean="0"/>
              <a:t>Tlikv</a:t>
            </a:r>
            <a:r>
              <a:rPr lang="sk-SK" sz="1600" b="1" dirty="0" smtClean="0"/>
              <a:t>.</a:t>
            </a:r>
            <a:endParaRPr lang="sk-SK" sz="1600" b="1" dirty="0"/>
          </a:p>
        </p:txBody>
      </p:sp>
      <p:sp>
        <p:nvSpPr>
          <p:cNvPr id="28" name="Čiarová bublina 1 27"/>
          <p:cNvSpPr/>
          <p:nvPr/>
        </p:nvSpPr>
        <p:spPr>
          <a:xfrm>
            <a:off x="6516216" y="2348880"/>
            <a:ext cx="1584176" cy="1224136"/>
          </a:xfrm>
          <a:prstGeom prst="borderCallout1">
            <a:avLst>
              <a:gd name="adj1" fmla="val 26672"/>
              <a:gd name="adj2" fmla="val 100375"/>
              <a:gd name="adj3" fmla="val 27616"/>
              <a:gd name="adj4" fmla="val 124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Stanovenie teplôt tavenia.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1547664" y="558924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interval teploty tavenia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Fe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rudy je 1360 – 1420 </a:t>
            </a:r>
            <a:r>
              <a:rPr lang="sk-SK" altLang="sk-SK" sz="2000" baseline="30000" dirty="0" err="1" smtClean="0">
                <a:solidFill>
                  <a:srgbClr val="00CC00"/>
                </a:solidFill>
                <a:latin typeface="Times New Roman" pitchFamily="18" charset="0"/>
              </a:rPr>
              <a:t>o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C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Stanovenie teplôt tavenia.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1547664" y="558924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vysokoteplotné pozorovanie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rudy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Assmang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521"/>
            <a:ext cx="7343626" cy="475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Stanovenie teplôt tavenia.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475656" y="692696"/>
            <a:ext cx="57606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Stanovenie teplôt mäknutia, tavenia a tečenia rafinačných sústav na báze dolomitického vápenca.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6" name="Obrázok 15"/>
          <p:cNvPicPr/>
          <p:nvPr/>
        </p:nvPicPr>
        <p:blipFill>
          <a:blip r:embed="rId3" cstate="print"/>
          <a:srcRect l="5344" t="10120"/>
          <a:stretch>
            <a:fillRect/>
          </a:stretch>
        </p:blipFill>
        <p:spPr bwMode="auto">
          <a:xfrm>
            <a:off x="611560" y="1700808"/>
            <a:ext cx="3672408" cy="40324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Obrázok 16"/>
          <p:cNvPicPr/>
          <p:nvPr/>
        </p:nvPicPr>
        <p:blipFill>
          <a:blip r:embed="rId4" cstate="print"/>
          <a:srcRect l="5534" t="8834" r="1527"/>
          <a:stretch>
            <a:fillRect/>
          </a:stretch>
        </p:blipFill>
        <p:spPr bwMode="auto">
          <a:xfrm>
            <a:off x="4788024" y="1700808"/>
            <a:ext cx="3816424" cy="40324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9513" y="1916832"/>
            <a:ext cx="3600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2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Teplota </a:t>
            </a: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[°C]</a:t>
            </a:r>
            <a:endParaRPr kumimoji="0" lang="sk-SK" sz="12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5976" y="1844824"/>
            <a:ext cx="3600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sk-SK" sz="12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Teplota </a:t>
            </a: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[°C]</a:t>
            </a:r>
            <a:endParaRPr kumimoji="0" lang="sk-SK" sz="12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Mikropetrografické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používajú sa na zistenie typu daného uhlia (hnedé uhlie, čierne uhlie, antracit)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určuje sa náhodná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odrazivosť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, maximálna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odrazivosť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a percentuálny podiel jednotlivých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macerálových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skupín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mikroskopy 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vybavené pre pozorovanie o odrazenom svetle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5730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0242" name="Picture 2" descr="Imager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645024"/>
            <a:ext cx="31051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Mikropetrografické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13" name="Picture 2" descr="Macer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5" y="3284984"/>
            <a:ext cx="3097104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Maceral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5" y="764704"/>
            <a:ext cx="3114132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Blue Gem Co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764704"/>
            <a:ext cx="2857500" cy="2143125"/>
          </a:xfrm>
          <a:prstGeom prst="rect">
            <a:avLst/>
          </a:prstGeom>
          <a:noFill/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55576" y="3140968"/>
            <a:ext cx="30963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uhlie </a:t>
            </a:r>
            <a:r>
              <a:rPr lang="sk-SK" altLang="sk-SK" sz="1600" dirty="0" err="1" smtClean="0">
                <a:solidFill>
                  <a:srgbClr val="00CC00"/>
                </a:solidFill>
                <a:latin typeface="Times New Roman" pitchFamily="18" charset="0"/>
              </a:rPr>
              <a:t>BlueGEM</a:t>
            </a:r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 (USA)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4716016" y="5610726"/>
            <a:ext cx="4320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smtClean="0">
                <a:latin typeface="Times New Roman" pitchFamily="18" charset="0"/>
              </a:rPr>
              <a:t>macerálové </a:t>
            </a:r>
            <a:r>
              <a:rPr lang="sk-SK" altLang="sk-SK" sz="1600" dirty="0" smtClean="0">
                <a:latin typeface="Times New Roman" pitchFamily="18" charset="0"/>
              </a:rPr>
              <a:t>zložky – </a:t>
            </a:r>
            <a:r>
              <a:rPr lang="sk-SK" altLang="sk-SK" sz="1600" dirty="0" err="1" smtClean="0">
                <a:latin typeface="Times New Roman" pitchFamily="18" charset="0"/>
              </a:rPr>
              <a:t>vitrinit</a:t>
            </a:r>
            <a:r>
              <a:rPr lang="sk-SK" altLang="sk-SK" sz="1600" dirty="0" smtClean="0">
                <a:latin typeface="Times New Roman" pitchFamily="18" charset="0"/>
              </a:rPr>
              <a:t>, </a:t>
            </a:r>
            <a:r>
              <a:rPr lang="sk-SK" altLang="sk-SK" sz="1600" dirty="0" err="1" smtClean="0">
                <a:latin typeface="Times New Roman" pitchFamily="18" charset="0"/>
              </a:rPr>
              <a:t>inertinit</a:t>
            </a:r>
            <a:r>
              <a:rPr lang="sk-SK" altLang="sk-SK" sz="1600" dirty="0" smtClean="0">
                <a:latin typeface="Times New Roman" pitchFamily="18" charset="0"/>
              </a:rPr>
              <a:t>, </a:t>
            </a:r>
            <a:r>
              <a:rPr lang="sk-SK" altLang="sk-SK" sz="1600" dirty="0" err="1" smtClean="0">
                <a:latin typeface="Times New Roman" pitchFamily="18" charset="0"/>
              </a:rPr>
              <a:t>liptinit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Mikropetrografické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87624" y="5148481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1600" dirty="0" smtClean="0">
                <a:latin typeface="Times New Roman" pitchFamily="18" charset="0"/>
              </a:rPr>
              <a:t>textúra uhlia </a:t>
            </a:r>
            <a:r>
              <a:rPr lang="sk-SK" altLang="sk-SK" sz="1600" dirty="0" err="1" smtClean="0">
                <a:latin typeface="Times New Roman" pitchFamily="18" charset="0"/>
              </a:rPr>
              <a:t>Blue</a:t>
            </a:r>
            <a:r>
              <a:rPr lang="sk-SK" altLang="sk-SK" sz="1600" dirty="0" smtClean="0">
                <a:latin typeface="Times New Roman" pitchFamily="18" charset="0"/>
              </a:rPr>
              <a:t> Gem </a:t>
            </a:r>
          </a:p>
          <a:p>
            <a:pPr algn="ctr"/>
            <a:r>
              <a:rPr lang="sk-SK" altLang="sk-SK" sz="1600" dirty="0" smtClean="0">
                <a:latin typeface="Times New Roman" pitchFamily="18" charset="0"/>
              </a:rPr>
              <a:t>(V – </a:t>
            </a:r>
            <a:r>
              <a:rPr lang="sk-SK" altLang="sk-SK" sz="1600" dirty="0" err="1" smtClean="0">
                <a:latin typeface="Times New Roman" pitchFamily="18" charset="0"/>
              </a:rPr>
              <a:t>vitrinit</a:t>
            </a:r>
            <a:r>
              <a:rPr lang="sk-SK" altLang="sk-SK" sz="1600" dirty="0" smtClean="0">
                <a:latin typeface="Times New Roman" pitchFamily="18" charset="0"/>
              </a:rPr>
              <a:t>, </a:t>
            </a:r>
            <a:r>
              <a:rPr lang="sk-SK" altLang="sk-SK" sz="1600" dirty="0" err="1" smtClean="0">
                <a:latin typeface="Times New Roman" pitchFamily="18" charset="0"/>
              </a:rPr>
              <a:t>Py</a:t>
            </a:r>
            <a:r>
              <a:rPr lang="sk-SK" altLang="sk-SK" sz="1600" dirty="0" smtClean="0">
                <a:latin typeface="Times New Roman" pitchFamily="18" charset="0"/>
              </a:rPr>
              <a:t> – pyrit, I – ílové častice, CQ – kremeň)</a:t>
            </a:r>
          </a:p>
        </p:txBody>
      </p:sp>
      <p:pic>
        <p:nvPicPr>
          <p:cNvPr id="52226" name="Picture 2" descr="Mac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08720"/>
            <a:ext cx="263683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Ma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08720"/>
            <a:ext cx="2619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Mac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996952"/>
            <a:ext cx="2660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Mac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996952"/>
            <a:ext cx="2660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Mechanické vlastnosti.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07505" y="404664"/>
            <a:ext cx="8712968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mechanické vlastnosti látok súvisia s odporom látky voči mechanickému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namáhaniu a súvisia so štruktúrou hmoty,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mechanické vlastnosti: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4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pevnosť,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tvrdosť,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meliteľnosť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húževnatosť,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plasticita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, atď.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619672" y="227687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Teplotechnické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patria tu napr. analýzy spalného teplo, výhrevnosti, tepelnej vodivosti, atď.,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môžu sa analyzovať fosílne palivá, ale aj biomasa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realizujú sa kalorimetricky a výpočtami, merajú sa zmeny teploty spôsobené celkovým priebehom chemických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reakcí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horenia a analyzujú sa splodiny horenia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kalorimetre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551658" y="2066553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4082777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11266" name="Picture 2" descr="BombCalorimeter"/>
          <p:cNvPicPr>
            <a:picLocks noChangeAspect="1" noChangeArrowheads="1"/>
          </p:cNvPicPr>
          <p:nvPr/>
        </p:nvPicPr>
        <p:blipFill>
          <a:blip r:embed="rId3" cstate="print"/>
          <a:srcRect t="2043" b="5762"/>
          <a:stretch>
            <a:fillRect/>
          </a:stretch>
        </p:blipFill>
        <p:spPr bwMode="auto">
          <a:xfrm>
            <a:off x="4788024" y="3717032"/>
            <a:ext cx="309790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Teplotechnické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analýzy – spalné teplo.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724128" y="5538718"/>
            <a:ext cx="30963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1600" dirty="0" smtClean="0">
                <a:solidFill>
                  <a:srgbClr val="00CC00"/>
                </a:solidFill>
                <a:latin typeface="Times New Roman" pitchFamily="18" charset="0"/>
              </a:rPr>
              <a:t>kalorimeter</a:t>
            </a:r>
            <a:endParaRPr lang="sk-SK" altLang="sk-SK" sz="16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2145960"/>
            <a:ext cx="3924944" cy="370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v rámci tejto metodiky sa palivo zlisuje a vloží do nádoby,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do nádoby sa pridá aj prípravok na ohrev a spaľovanie (elektrický drôt),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nádoba sa </a:t>
            </a:r>
            <a:r>
              <a:rPr lang="sk-SK" altLang="sk-SK" dirty="0" err="1" smtClean="0">
                <a:latin typeface="Times New Roman" pitchFamily="18" charset="0"/>
              </a:rPr>
              <a:t>natlakuje</a:t>
            </a:r>
            <a:r>
              <a:rPr lang="sk-SK" altLang="sk-SK" dirty="0" smtClean="0">
                <a:latin typeface="Times New Roman" pitchFamily="18" charset="0"/>
              </a:rPr>
              <a:t> kyslíkom a zapáli,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pri procese horenia sa merajú zmeny teploty,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určí sa spalné teplo,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zo spalného tepla sa vypočíta výhrevnosť.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55776" y="5445224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kalorimeter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Teplotechnické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analýzy – výhrevnosť palív a biomasy.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37184"/>
          <a:stretch>
            <a:fillRect/>
          </a:stretch>
        </p:blipFill>
        <p:spPr bwMode="auto">
          <a:xfrm>
            <a:off x="1043608" y="790487"/>
            <a:ext cx="3528392" cy="55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293096"/>
            <a:ext cx="178525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561456"/>
            <a:ext cx="1790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Konope-detail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b="13889"/>
          <a:stretch>
            <a:fillRect/>
          </a:stretch>
        </p:blipFill>
        <p:spPr bwMode="auto">
          <a:xfrm>
            <a:off x="6516216" y="980330"/>
            <a:ext cx="1786909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Metalurgické  analýzy - redukovateľnosť.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patrí tu napr. redukovateľnosť, 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vysokoteplotný test redukovateľnosti hodnotí, do akej miery a ako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obtiažne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je možné odstrániť kyslík zo surovín (napr. </a:t>
            </a:r>
            <a:r>
              <a:rPr lang="sk-SK" altLang="sk-SK" dirty="0" err="1" smtClean="0">
                <a:solidFill>
                  <a:srgbClr val="00CC00"/>
                </a:solidFill>
                <a:latin typeface="Times New Roman" pitchFamily="18" charset="0"/>
              </a:rPr>
              <a:t>železonosných</a:t>
            </a:r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 materiálov) 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používajú sa normalizované zariadenia 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na stanovenie redukovateľnosti</a:t>
            </a:r>
            <a:endParaRPr lang="sk-SK" altLang="sk-SK" baseline="-25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5730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53250" name="Picture 2" descr="Iron_ore_reducib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233882"/>
            <a:ext cx="1944216" cy="257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Metalurgické  analýzy - redukovateľnosť.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14" name="Obrázok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961" y="870074"/>
            <a:ext cx="5977359" cy="407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99468" y="5333146"/>
            <a:ext cx="7128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sk-SK" sz="2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závislosť </a:t>
            </a:r>
            <a:r>
              <a:rPr lang="sk-SK" sz="20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indexu redukovateľnosti od obsahu </a:t>
            </a:r>
            <a:r>
              <a:rPr lang="sk-SK" sz="2000" dirty="0" err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sk-SK" sz="20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sk-SK" sz="20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sk-SK" sz="2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rude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Mikroštruktúrne  analýzy.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pre analýzu surovín pri rôznych zväčšeniach a filtroch, 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pozoruje a analyzuje sa vnútorné zloženie (štruktúra) hmoty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využívajú sa optické a elektrónové mikroskopy</a:t>
            </a:r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407642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051720" y="335699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54274" name="Picture 2" descr="REMJe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273855"/>
            <a:ext cx="2952328" cy="260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Mikroštruktúrne  analýzy - princíp.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13" name="Obrázok 12" descr="http://www.wikiskripta.eu/images/f/f5/Mikroskop_1000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8817" r="46656" b="1624"/>
          <a:stretch/>
        </p:blipFill>
        <p:spPr bwMode="auto">
          <a:xfrm>
            <a:off x="5580112" y="1441226"/>
            <a:ext cx="3130476" cy="3787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779912" y="5229200"/>
            <a:ext cx="5328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p</a:t>
            </a:r>
            <a:r>
              <a:rPr lang="pt-BR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rincípy snímania v optickom</a:t>
            </a: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ctr"/>
            <a:r>
              <a:rPr lang="pt-BR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a elektrónovom 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(TEM  a SEM)</a:t>
            </a:r>
            <a:r>
              <a:rPr lang="pt-BR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mikroskope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pri optickom mikroskope sa používajú sklenené šošovky,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v elektrónovom mikroskope sa používajú </a:t>
            </a:r>
          </a:p>
          <a:p>
            <a:pPr algn="just"/>
            <a:r>
              <a:rPr lang="sk-SK" altLang="sk-SK" dirty="0" smtClean="0">
                <a:latin typeface="Times New Roman" pitchFamily="18" charset="0"/>
              </a:rPr>
              <a:t>   magnetické alebo elektrostatické šošovky</a:t>
            </a: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Mikroštruktúrne  analýzy – optický mikroskop.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0" y="3284984"/>
            <a:ext cx="89644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Mikrofotografie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vzoriek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rudy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Buzim</a:t>
            </a: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ctr"/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ctr"/>
            <a:r>
              <a:rPr lang="sk-SK" altLang="sk-SK" sz="2000" dirty="0" smtClean="0">
                <a:latin typeface="Times New Roman" pitchFamily="18" charset="0"/>
              </a:rPr>
              <a:t> a</a:t>
            </a:r>
            <a:r>
              <a:rPr lang="sk-SK" altLang="sk-SK" dirty="0" smtClean="0">
                <a:latin typeface="Times New Roman" pitchFamily="18" charset="0"/>
              </a:rPr>
              <a:t>) viditeľné hrubé zrná minerálnych fáz na báze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 (svetlé sfarbenie) obklopené hlušinou (tmavé sfarbenie),</a:t>
            </a:r>
          </a:p>
          <a:p>
            <a:pPr algn="ctr"/>
            <a:endParaRPr lang="sk-SK" altLang="sk-SK" sz="1400" dirty="0" smtClean="0">
              <a:latin typeface="Times New Roman" pitchFamily="18" charset="0"/>
            </a:endParaRPr>
          </a:p>
          <a:p>
            <a:pPr algn="ctr"/>
            <a:r>
              <a:rPr lang="sk-SK" altLang="sk-SK" dirty="0" smtClean="0">
                <a:latin typeface="Times New Roman" pitchFamily="18" charset="0"/>
              </a:rPr>
              <a:t>b) hrubé zrná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 minerálnych fáz v hlušinovej matrici (viditeľné malé sklovité zrná SiO</a:t>
            </a:r>
            <a:r>
              <a:rPr lang="sk-SK" altLang="sk-SK" baseline="-25000" dirty="0" smtClean="0">
                <a:latin typeface="Times New Roman" pitchFamily="18" charset="0"/>
              </a:rPr>
              <a:t>2</a:t>
            </a:r>
            <a:r>
              <a:rPr lang="sk-SK" altLang="sk-SK" dirty="0" smtClean="0">
                <a:latin typeface="Times New Roman" pitchFamily="18" charset="0"/>
              </a:rPr>
              <a:t>), </a:t>
            </a:r>
          </a:p>
          <a:p>
            <a:pPr algn="ctr"/>
            <a:endParaRPr lang="sk-SK" altLang="sk-SK" sz="1400" dirty="0" smtClean="0">
              <a:latin typeface="Times New Roman" pitchFamily="18" charset="0"/>
            </a:endParaRPr>
          </a:p>
          <a:p>
            <a:pPr algn="ctr"/>
            <a:r>
              <a:rPr lang="sk-SK" altLang="sk-SK" dirty="0" smtClean="0">
                <a:latin typeface="Times New Roman" pitchFamily="18" charset="0"/>
              </a:rPr>
              <a:t>c) hrubé zrno (na báze </a:t>
            </a:r>
            <a:r>
              <a:rPr lang="sk-SK" altLang="sk-SK" dirty="0" err="1" smtClean="0">
                <a:latin typeface="Times New Roman" pitchFamily="18" charset="0"/>
              </a:rPr>
              <a:t>Mn</a:t>
            </a:r>
            <a:r>
              <a:rPr lang="sk-SK" altLang="sk-SK" dirty="0" smtClean="0">
                <a:latin typeface="Times New Roman" pitchFamily="18" charset="0"/>
              </a:rPr>
              <a:t>) pozdĺžneho guľovitého tvaru viditeľne oddelené od hlušinovej matrice so zakomponovanými malými zrnami </a:t>
            </a:r>
            <a:r>
              <a:rPr lang="sk-SK" altLang="sk-SK" sz="2000" dirty="0" smtClean="0">
                <a:latin typeface="Times New Roman" pitchFamily="18" charset="0"/>
              </a:rPr>
              <a:t>SiO</a:t>
            </a:r>
            <a:r>
              <a:rPr lang="sk-SK" altLang="sk-SK" sz="2000" baseline="-25000" dirty="0" smtClean="0">
                <a:latin typeface="Times New Roman" pitchFamily="18" charset="0"/>
              </a:rPr>
              <a:t>2</a:t>
            </a:r>
            <a:r>
              <a:rPr lang="sk-SK" altLang="sk-SK" sz="2000" dirty="0" smtClean="0">
                <a:latin typeface="Times New Roman" pitchFamily="18" charset="0"/>
              </a:rPr>
              <a:t>.</a:t>
            </a:r>
            <a:endParaRPr lang="sk-SK" altLang="sk-SK" sz="2000" dirty="0">
              <a:latin typeface="Times New Roman" pitchFamily="18" charset="0"/>
            </a:endParaRPr>
          </a:p>
        </p:txBody>
      </p:sp>
      <p:pic>
        <p:nvPicPr>
          <p:cNvPr id="9" name="obrázek 4" descr="C:\Users\zuzu\Desktop\mn rudy mikroštruktúry\Mn ruda Buzim\Mn ruda buzim - SAV\A1\A1 - 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252095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27" descr="C:\Users\zuzu\Desktop\mn rudy mikroštruktúry\Mn ruda Buzim\Mn ruda buzim - SAV\A1\A1-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844104"/>
            <a:ext cx="2520000" cy="18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8" descr="C:\Users\zuzu\Desktop\mn rudy mikroštruktúry\Mn ruda Buzim\Mn ruda buzim - SAV\A1\A1 - 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144" y="844104"/>
            <a:ext cx="2520000" cy="18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043608" y="2860328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latin typeface="Times New Roman" pitchFamily="18" charset="0"/>
              </a:rPr>
              <a:t>a)</a:t>
            </a:r>
            <a:endParaRPr lang="sk-SK" altLang="sk-SK" sz="2000" dirty="0"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923928" y="2860328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latin typeface="Times New Roman" pitchFamily="18" charset="0"/>
              </a:rPr>
              <a:t>b)</a:t>
            </a:r>
            <a:endParaRPr lang="sk-SK" altLang="sk-SK" sz="2000" dirty="0">
              <a:latin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876256" y="2860328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latin typeface="Times New Roman" pitchFamily="18" charset="0"/>
              </a:rPr>
              <a:t>c)</a:t>
            </a:r>
            <a:endParaRPr lang="sk-SK" altLang="sk-SK" sz="20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Mikroštruktúrne  analýzy – EDX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3528" y="695593"/>
            <a:ext cx="835292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dirty="0" smtClean="0">
                <a:latin typeface="Times New Roman" pitchFamily="18" charset="0"/>
              </a:rPr>
              <a:t>  veľmi často sa pri analýze surovín využíva </a:t>
            </a:r>
            <a:r>
              <a:rPr lang="sk-SK" altLang="sk-SK" dirty="0" err="1" smtClean="0">
                <a:latin typeface="Times New Roman" pitchFamily="18" charset="0"/>
              </a:rPr>
              <a:t>semikvantitatívna</a:t>
            </a:r>
            <a:r>
              <a:rPr lang="sk-SK" altLang="sk-SK" dirty="0" smtClean="0">
                <a:latin typeface="Times New Roman" pitchFamily="18" charset="0"/>
              </a:rPr>
              <a:t> EDX </a:t>
            </a:r>
            <a:r>
              <a:rPr lang="sk-SK" altLang="sk-SK" dirty="0" err="1" smtClean="0">
                <a:latin typeface="Times New Roman" pitchFamily="18" charset="0"/>
              </a:rPr>
              <a:t>mikroanalýza</a:t>
            </a:r>
            <a:r>
              <a:rPr lang="sk-SK" altLang="sk-SK" dirty="0" smtClean="0">
                <a:latin typeface="Times New Roman" pitchFamily="18" charset="0"/>
              </a:rPr>
              <a:t> pomocou bodovej a plošnej prvkovej analýzy vybraných </a:t>
            </a:r>
            <a:r>
              <a:rPr lang="sk-SK" altLang="sk-SK" dirty="0" err="1" smtClean="0">
                <a:latin typeface="Times New Roman" pitchFamily="18" charset="0"/>
              </a:rPr>
              <a:t>mikroštruktúr</a:t>
            </a: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v mikroskope typu SEM sa elektrónový lúč zaostrí na vzorku a skenuje po povrchu v riadkoch, </a:t>
            </a:r>
          </a:p>
          <a:p>
            <a:pPr algn="just"/>
            <a:endParaRPr lang="sk-SK" altLang="sk-SK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/>
            <a:r>
              <a:rPr lang="sk-SK" altLang="sk-SK" dirty="0" smtClean="0">
                <a:solidFill>
                  <a:srgbClr val="00CC00"/>
                </a:solidFill>
                <a:latin typeface="Times New Roman" pitchFamily="18" charset="0"/>
              </a:rPr>
              <a:t>elektrické pulzy sa spracujú počítačom na trojrozmerné znázornenie povrchu vzorky.</a:t>
            </a:r>
          </a:p>
          <a:p>
            <a:pPr algn="just">
              <a:buFont typeface="Wingdings" pitchFamily="2" charset="2"/>
              <a:buChar char="§"/>
            </a:pPr>
            <a:endParaRPr lang="sk-SK" altLang="sk-SK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/>
            <a:endParaRPr lang="sk-SK" altLang="sk-SK" sz="16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800" dirty="0" smtClean="0">
              <a:latin typeface="Times New Roman" pitchFamily="18" charset="0"/>
            </a:endParaRPr>
          </a:p>
        </p:txBody>
      </p:sp>
      <p:sp>
        <p:nvSpPr>
          <p:cNvPr id="16" name="Šípka dolu 15"/>
          <p:cNvSpPr/>
          <p:nvPr/>
        </p:nvSpPr>
        <p:spPr>
          <a:xfrm>
            <a:off x="3059832" y="1772816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56322" name="Obrázok 0" descr="A1 -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77072"/>
            <a:ext cx="13843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4" cstate="print"/>
          <a:srcRect l="17580" r="17404"/>
          <a:stretch>
            <a:fillRect/>
          </a:stretch>
        </p:blipFill>
        <p:spPr bwMode="auto">
          <a:xfrm>
            <a:off x="3635896" y="4077072"/>
            <a:ext cx="1584176" cy="153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1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l="17641" r="18315"/>
          <a:stretch>
            <a:fillRect/>
          </a:stretch>
        </p:blipFill>
        <p:spPr bwMode="auto">
          <a:xfrm>
            <a:off x="5540722" y="4149080"/>
            <a:ext cx="14795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99468" y="5621178"/>
            <a:ext cx="7128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analýza uhlí</a:t>
            </a:r>
            <a:endParaRPr lang="sk-SK" altLang="sk-SK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Mikroštruktúrne  analýzy – EDX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 b="31894"/>
          <a:stretch>
            <a:fillRect/>
          </a:stretch>
        </p:blipFill>
        <p:spPr bwMode="auto">
          <a:xfrm>
            <a:off x="69235" y="764704"/>
            <a:ext cx="4790797" cy="373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473" y="3068960"/>
            <a:ext cx="441852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95536" y="5261138"/>
            <a:ext cx="3816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analýza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popolovín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v uhlí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Teplotechnické</a:t>
            </a:r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vlastnosti.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07505" y="581774"/>
            <a:ext cx="871296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latin typeface="Times New Roman" pitchFamily="18" charset="0"/>
              </a:rPr>
              <a:t>teplotechnické</a:t>
            </a:r>
            <a:r>
              <a:rPr lang="sk-SK" altLang="sk-SK" sz="2000" dirty="0" smtClean="0">
                <a:latin typeface="Times New Roman" pitchFamily="18" charset="0"/>
              </a:rPr>
              <a:t> vlastnosti látok súvisia s ich chemickým zložením  a predstavujú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kvalitatívny a kvantitatívny potenciál pre energetické využitie,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err="1" smtClean="0">
                <a:latin typeface="Times New Roman" pitchFamily="18" charset="0"/>
              </a:rPr>
              <a:t>teplotechnické</a:t>
            </a:r>
            <a:r>
              <a:rPr lang="sk-SK" altLang="sk-SK" sz="2000" dirty="0" smtClean="0">
                <a:latin typeface="Times New Roman" pitchFamily="18" charset="0"/>
              </a:rPr>
              <a:t> vlastnosti: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4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spalné teplo,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výhrevnosť,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merné teplo.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619672" y="2570609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Mikroštruktúrne  analýzy – EDX analýza.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Jaroslav </a:t>
            </a:r>
            <a:r>
              <a:rPr lang="sk-SK" altLang="sk-SK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Legemza</a:t>
            </a:r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Bc. - Hutníctvo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04056" y="5405154"/>
            <a:ext cx="82444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zlúčeniny alkalických kovov (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NaCl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,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KCl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) analyzované v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Mn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rude</a:t>
            </a:r>
            <a:endParaRPr lang="sk-SK" altLang="sk-SK" sz="20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9" name="Picture 1"/>
          <p:cNvPicPr/>
          <p:nvPr/>
        </p:nvPicPr>
        <p:blipFill>
          <a:blip r:embed="rId3" cstate="print">
            <a:lum bright="6000" contrast="30000"/>
          </a:blip>
          <a:srcRect l="15873" t="4425" r="15873"/>
          <a:stretch>
            <a:fillRect/>
          </a:stretch>
        </p:blipFill>
        <p:spPr bwMode="auto">
          <a:xfrm>
            <a:off x="323528" y="1052736"/>
            <a:ext cx="35283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24744"/>
            <a:ext cx="240387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212976"/>
            <a:ext cx="240387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124744"/>
            <a:ext cx="240387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Použitá literatúra a obrázky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5536" y="686301"/>
            <a:ext cx="69127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200" dirty="0" err="1" smtClean="0"/>
              <a:t>Jirásek</a:t>
            </a:r>
            <a:r>
              <a:rPr lang="sk-SK" sz="1200" dirty="0" smtClean="0"/>
              <a:t>, J., Vavro, M.: </a:t>
            </a:r>
            <a:r>
              <a:rPr lang="sk-SK" sz="1200" dirty="0" err="1" smtClean="0"/>
              <a:t>Nerostné</a:t>
            </a:r>
            <a:r>
              <a:rPr lang="sk-SK" sz="1200" dirty="0" smtClean="0"/>
              <a:t> suroviny a </a:t>
            </a:r>
            <a:r>
              <a:rPr lang="sk-SK" sz="1200" dirty="0" err="1" smtClean="0"/>
              <a:t>jejich</a:t>
            </a:r>
            <a:r>
              <a:rPr lang="sk-SK" sz="1200" dirty="0" smtClean="0"/>
              <a:t> využití. Ostrava: Ministerstvo </a:t>
            </a:r>
            <a:r>
              <a:rPr lang="sk-SK" sz="1200" dirty="0" err="1" smtClean="0"/>
              <a:t>školství</a:t>
            </a:r>
            <a:r>
              <a:rPr lang="sk-SK" sz="1200" dirty="0" smtClean="0"/>
              <a:t>, mládeže a </a:t>
            </a:r>
            <a:r>
              <a:rPr lang="sk-SK" sz="1200" dirty="0" err="1" smtClean="0"/>
              <a:t>tělovýchovy</a:t>
            </a:r>
            <a:r>
              <a:rPr lang="sk-SK" sz="1200" dirty="0" smtClean="0"/>
              <a:t> ČR &amp; Vysoká škola </a:t>
            </a:r>
            <a:r>
              <a:rPr lang="sk-SK" sz="1200" dirty="0" err="1" smtClean="0"/>
              <a:t>báňská</a:t>
            </a:r>
            <a:r>
              <a:rPr lang="sk-SK" sz="1200" dirty="0" smtClean="0"/>
              <a:t> - Technická univerzita Ostrava, 2008. ISBN 978-80-248-1378-3</a:t>
            </a:r>
          </a:p>
          <a:p>
            <a:pPr algn="just"/>
            <a:endParaRPr lang="sk-SK" sz="1200" dirty="0" smtClean="0"/>
          </a:p>
          <a:p>
            <a:pPr algn="just"/>
            <a:r>
              <a:rPr lang="sk-SK" sz="1200" dirty="0" smtClean="0"/>
              <a:t>Karol </a:t>
            </a:r>
            <a:r>
              <a:rPr lang="sk-SK" sz="1200" dirty="0" err="1" smtClean="0"/>
              <a:t>Jesenák</a:t>
            </a:r>
            <a:r>
              <a:rPr lang="sk-SK" sz="1200" dirty="0" smtClean="0"/>
              <a:t>, STRUČNÝ PREHĽAD VYUŽITIA NESILIKÁTOVÝCH MINERÁLOV, UK 2012</a:t>
            </a:r>
          </a:p>
          <a:p>
            <a:pPr algn="just"/>
            <a:endParaRPr lang="sk-SK" sz="1200" dirty="0" smtClean="0"/>
          </a:p>
          <a:p>
            <a:pPr algn="just"/>
            <a:r>
              <a:rPr lang="sk-SK" sz="1200" dirty="0" smtClean="0"/>
              <a:t>Ladislav Koller, ANALYTICKÁ CHÉMIA, Technická univerzita v Košiciach, HF</a:t>
            </a:r>
          </a:p>
          <a:p>
            <a:pPr algn="just"/>
            <a:endParaRPr lang="sk-SK" sz="1200" dirty="0" smtClean="0"/>
          </a:p>
          <a:p>
            <a:pPr algn="just"/>
            <a:endParaRPr lang="sk-SK" sz="1200" u="sng" dirty="0" smtClean="0"/>
          </a:p>
          <a:p>
            <a:pPr algn="just"/>
            <a:r>
              <a:rPr lang="sk-SK" sz="1200" dirty="0" err="1" smtClean="0"/>
              <a:t>Robert</a:t>
            </a:r>
            <a:r>
              <a:rPr lang="sk-SK" sz="1200" dirty="0" smtClean="0"/>
              <a:t> </a:t>
            </a:r>
            <a:r>
              <a:rPr lang="sk-SK" sz="1200" dirty="0" err="1" smtClean="0"/>
              <a:t>Lavinsky</a:t>
            </a:r>
            <a:r>
              <a:rPr lang="sk-SK" sz="1200" dirty="0" smtClean="0"/>
              <a:t>; </a:t>
            </a:r>
            <a:r>
              <a:rPr lang="sk-SK" sz="1200" dirty="0" smtClean="0">
                <a:hlinkClick r:id="rId2"/>
              </a:rPr>
              <a:t>http://www.irocks.com/</a:t>
            </a:r>
            <a:endParaRPr lang="sk-SK" sz="1200" dirty="0" smtClean="0"/>
          </a:p>
          <a:p>
            <a:pPr algn="just"/>
            <a:endParaRPr lang="sk-SK" sz="1200" dirty="0" smtClean="0"/>
          </a:p>
          <a:p>
            <a:pPr algn="just"/>
            <a:r>
              <a:rPr lang="sk-SK" altLang="sk-SK" sz="1200" dirty="0" smtClean="0">
                <a:solidFill>
                  <a:srgbClr val="00CC00"/>
                </a:solidFill>
                <a:latin typeface="+mn-lt"/>
                <a:hlinkClick r:id="rId3"/>
              </a:rPr>
              <a:t>http://www.rigaku.com/en/products/xrf/primus2</a:t>
            </a:r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r>
              <a:rPr lang="sk-SK" altLang="sk-SK" sz="1200" dirty="0" smtClean="0">
                <a:solidFill>
                  <a:srgbClr val="00CC00"/>
                </a:solidFill>
                <a:latin typeface="+mn-lt"/>
                <a:hlinkClick r:id="rId4"/>
              </a:rPr>
              <a:t>http://www.panalytical.com/XPert3-Powder.htm</a:t>
            </a:r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r>
              <a:rPr lang="sk-SK" sz="1200" u="sng" dirty="0" smtClean="0">
                <a:latin typeface="+mn-lt"/>
                <a:hlinkClick r:id="rId5"/>
              </a:rPr>
              <a:t>https://sk.wikipedia.org/</a:t>
            </a:r>
            <a:endParaRPr lang="sk-SK" sz="1200" u="sng" dirty="0" smtClean="0">
              <a:latin typeface="+mn-lt"/>
            </a:endParaRPr>
          </a:p>
          <a:p>
            <a:pPr algn="just"/>
            <a:endParaRPr lang="sk-SK" sz="1200" u="sng" dirty="0" smtClean="0">
              <a:latin typeface="+mn-lt"/>
            </a:endParaRPr>
          </a:p>
          <a:p>
            <a:pPr algn="just"/>
            <a:r>
              <a:rPr lang="sk-SK" sz="1200" u="sng" dirty="0" smtClean="0">
                <a:latin typeface="+mn-lt"/>
                <a:hlinkClick r:id="rId6"/>
              </a:rPr>
              <a:t>https://cs.wikipedia.org/</a:t>
            </a:r>
            <a:endParaRPr lang="sk-SK" sz="1200" u="sng" dirty="0" smtClean="0">
              <a:latin typeface="+mn-lt"/>
            </a:endParaRPr>
          </a:p>
          <a:p>
            <a:pPr algn="just"/>
            <a:endParaRPr lang="sk-SK" sz="1200" u="sng" dirty="0" smtClean="0">
              <a:latin typeface="+mn-lt"/>
            </a:endParaRPr>
          </a:p>
          <a:p>
            <a:pPr algn="just"/>
            <a:r>
              <a:rPr lang="sk-SK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http://www.converter.cz/tabulky/hustota-pevne.htm</a:t>
            </a:r>
            <a:endParaRPr lang="sk-SK" altLang="sk-SK" sz="1200" b="1" dirty="0" smtClean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/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endParaRPr lang="sk-SK" altLang="sk-SK" sz="1200" dirty="0" smtClean="0">
              <a:solidFill>
                <a:srgbClr val="00CC00"/>
              </a:solidFill>
              <a:latin typeface="+mn-lt"/>
            </a:endParaRPr>
          </a:p>
          <a:p>
            <a:pPr algn="just"/>
            <a:endParaRPr lang="sk-SK" sz="1200" dirty="0" smtClean="0"/>
          </a:p>
          <a:p>
            <a:pPr algn="just"/>
            <a:endParaRPr lang="sk-SK" sz="1200" dirty="0" smtClean="0"/>
          </a:p>
          <a:p>
            <a:pPr algn="just"/>
            <a:endParaRPr lang="sk-SK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Metalurgické vlastnosti.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07505" y="581774"/>
            <a:ext cx="871296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metalurgické vlastnosti látok súvisia s ich fyzikálnymi a chemickými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vlastnosťami a odzrkadľujú mieru náročnosti ich spracovania,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metalurgické vlastnosti: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14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redukovateľnosť,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oxidácia,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lúhovateľnosť.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619672" y="2570609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Aké vlastnosti analyzujeme u minerálov a surovín?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07505" y="404664"/>
            <a:ext cx="8712968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minerál predstavuje chemický prvok alebo zlúčeninu, ktoré majú pevné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skupenstvo a kryštalickú štruktúru,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analyzujú sa fyzikálne, chemické a mechanické vlastnosti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surovina je zložená z jedného alebo častejšie z viacerých minerálov (je na báze kryštalických látok), alebo neobsahuje minerály (je nekryštalická),</a:t>
            </a: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analyzujú sa fyzikálne, chemické, mechanické, </a:t>
            </a:r>
            <a:r>
              <a:rPr lang="sk-SK" altLang="sk-SK" sz="2000" dirty="0" err="1" smtClean="0">
                <a:solidFill>
                  <a:srgbClr val="00CC00"/>
                </a:solidFill>
                <a:latin typeface="Times New Roman" pitchFamily="18" charset="0"/>
              </a:rPr>
              <a:t>teplotechnické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a metalurgické vlastnosti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763688" y="1628800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2271738" y="4149080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Vlastnosti  minerálov.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14313" y="404664"/>
            <a:ext cx="7814071" cy="96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>
                <a:latin typeface="Times New Roman" pitchFamily="18" charset="0"/>
              </a:rPr>
              <a:t> </a:t>
            </a:r>
            <a:r>
              <a:rPr lang="sk-SK" altLang="sk-SK" sz="2000" dirty="0" smtClean="0">
                <a:latin typeface="Times New Roman" pitchFamily="18" charset="0"/>
              </a:rPr>
              <a:t> chemické vlastnosti, fázové zloženie,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kryštálový tvar a kryštalografická sústava,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farba a lesk,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</a:t>
            </a:r>
            <a:r>
              <a:rPr lang="sk-SK" altLang="sk-SK" sz="2000" dirty="0" err="1" smtClean="0">
                <a:latin typeface="Times New Roman" pitchFamily="18" charset="0"/>
              </a:rPr>
              <a:t>granulometrické</a:t>
            </a:r>
            <a:r>
              <a:rPr lang="sk-SK" altLang="sk-SK" sz="2000" dirty="0" smtClean="0">
                <a:latin typeface="Times New Roman" pitchFamily="18" charset="0"/>
              </a:rPr>
              <a:t> zloženie a merná hmotnosť,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tvrdosť a pevnosť, 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štiepateľnosť a lom,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taviteľnosť, žiaruvzdornosť,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magnetické vlastnosti,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 elektrické vlastnosti.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gradFill flip="none" rotWithShape="1">
          <a:gsLst>
            <a:gs pos="100000">
              <a:schemeClr val="bg1">
                <a:lumMod val="95000"/>
              </a:schemeClr>
            </a:gs>
            <a:gs pos="0">
              <a:srgbClr val="FF7A00">
                <a:alpha val="0"/>
              </a:srgbClr>
            </a:gs>
            <a:gs pos="29000">
              <a:srgbClr val="FD560B"/>
            </a:gs>
            <a:gs pos="0">
              <a:srgbClr val="4D0808"/>
            </a:gs>
          </a:gsLst>
          <a:lin ang="5400000" scaled="1"/>
          <a:tileRect/>
        </a:gradFill>
        <a:ln w="9525">
          <a:noFill/>
          <a:miter lim="800000"/>
          <a:headEnd/>
          <a:tailEnd/>
        </a:ln>
        <a:effectLst/>
      </a:spPr>
      <a:bodyPr>
        <a:spAutoFit/>
      </a:bodyPr>
      <a:lstStyle>
        <a:defPPr algn="ctr">
          <a:defRPr sz="2500" dirty="0">
            <a:latin typeface="Times New Roman"/>
          </a:defRPr>
        </a:defPPr>
      </a:lstStyle>
    </a:tx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24046</TotalTime>
  <Words>2808</Words>
  <Application>Microsoft Office PowerPoint</Application>
  <PresentationFormat>Prezentácia na obrazovke (4:3)</PresentationFormat>
  <Paragraphs>1051</Paragraphs>
  <Slides>61</Slides>
  <Notes>34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61</vt:i4>
      </vt:variant>
    </vt:vector>
  </HeadingPairs>
  <TitlesOfParts>
    <vt:vector size="62" baseType="lpstr">
      <vt:lpstr>Výchozí návrh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</vt:vector>
  </TitlesOfParts>
  <Company>KMZaZ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Hutníctvo železa a ocele</dc:title>
  <dc:creator>SK</dc:creator>
  <cp:lastModifiedBy>jarko</cp:lastModifiedBy>
  <cp:revision>798</cp:revision>
  <dcterms:created xsi:type="dcterms:W3CDTF">2005-04-07T08:10:10Z</dcterms:created>
  <dcterms:modified xsi:type="dcterms:W3CDTF">2020-11-24T07:22:28Z</dcterms:modified>
</cp:coreProperties>
</file>