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30" r:id="rId3"/>
    <p:sldId id="431" r:id="rId4"/>
    <p:sldId id="432" r:id="rId5"/>
    <p:sldId id="433" r:id="rId6"/>
    <p:sldId id="434" r:id="rId7"/>
    <p:sldId id="411" r:id="rId8"/>
    <p:sldId id="412" r:id="rId9"/>
    <p:sldId id="426" r:id="rId10"/>
    <p:sldId id="413" r:id="rId11"/>
    <p:sldId id="414" r:id="rId12"/>
    <p:sldId id="415" r:id="rId13"/>
    <p:sldId id="427" r:id="rId14"/>
    <p:sldId id="416" r:id="rId15"/>
    <p:sldId id="419" r:id="rId16"/>
    <p:sldId id="420" r:id="rId17"/>
    <p:sldId id="421" r:id="rId18"/>
    <p:sldId id="417" r:id="rId19"/>
    <p:sldId id="428" r:id="rId20"/>
    <p:sldId id="422" r:id="rId21"/>
    <p:sldId id="423" r:id="rId22"/>
    <p:sldId id="424" r:id="rId23"/>
    <p:sldId id="425" r:id="rId24"/>
    <p:sldId id="418" r:id="rId25"/>
    <p:sldId id="347" r:id="rId26"/>
    <p:sldId id="429" r:id="rId27"/>
  </p:sldIdLst>
  <p:sldSz cx="9144000" cy="6858000" type="screen4x3"/>
  <p:notesSz cx="6858000" cy="9945688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0000FF"/>
    <a:srgbClr val="3A2ED2"/>
    <a:srgbClr val="008000"/>
    <a:srgbClr val="FFFFCC"/>
    <a:srgbClr val="FFFFFF"/>
    <a:srgbClr val="E80616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5" autoAdjust="0"/>
    <p:restoredTop sz="92240" autoAdjust="0"/>
  </p:normalViewPr>
  <p:slideViewPr>
    <p:cSldViewPr>
      <p:cViewPr>
        <p:scale>
          <a:sx n="60" d="100"/>
          <a:sy n="60" d="100"/>
        </p:scale>
        <p:origin x="-163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02" y="-84"/>
      </p:cViewPr>
      <p:guideLst>
        <p:guide orient="horz" pos="3132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301346-AEA0-49D2-956A-D181BB5D5748}" type="datetimeFigureOut">
              <a:rPr lang="sk-SK"/>
              <a:pPr>
                <a:defRPr/>
              </a:pPr>
              <a:t>26. 11. 2019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FF7D5D3-2993-4A8E-8EED-DE8ABF0A003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98451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E37F-5228-411A-BC19-5703D9E0DA7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DD1A-1CCD-4598-BA0A-DAB446DF9AC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6E8E5-673C-4834-BE8F-778C01FF28B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1A526-90AF-48FF-8CE1-F4A6E1599A0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CB973-BADF-4EA1-89A1-3207A18F85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264C3-4CDD-49A2-9400-BFFFC3F7CDA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84C73-2DD3-4C15-BA72-DD78BE773D9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4E8A-6898-4633-970D-B758B052BE6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3FDD9-08B4-4B84-BB17-8C9C361515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5A10F-615A-483C-B82B-01DF2FF7783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B521B-A871-4963-830D-E3380E1ED08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D1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styly předlohy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Třetí úroveň</a:t>
            </a:r>
          </a:p>
          <a:p>
            <a:pPr lvl="3"/>
            <a:r>
              <a:rPr lang="sk-SK" altLang="sk-SK" smtClean="0"/>
              <a:t>Čtvrtá úroveň</a:t>
            </a:r>
          </a:p>
          <a:p>
            <a:pPr lvl="4"/>
            <a:r>
              <a:rPr lang="sk-SK" alt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C020BC2-616C-4DB1-94EC-8EAED6001E0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eology.cz/aplikace/encyklopedie/term.p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is.muni.cz/do/1499/el/estud/prif/ps09/9045979/web/pages/ucebnice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taryweb.fns.uniba.sk/index.php?id=412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taryweb.fns.uniba.sk/fileadmin/knihy/jesenak/2012/Jesenak_nesilikatove_mineraly_2012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wiley.com/college/strahler/0471669695/interactivities/flash/mineralogy/mineralogy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k12.http.internapcdn.net/k12_vitalstream_com/CURRICULUM/318507/CURRENT_RELEASE/ERT_VL_Rocks_and_Mineral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glencoe.com/sites/common_assets/science/virtual_labs/ES03/ES03.sw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facweb.bhc.edu/academics/science/harwoodr/geol101/labs/mineral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faculty.icc.edu/easc111lab/labs/labb/bminerals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ebmineral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comp.uark.edu/~sboss/vrockbag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leggeo.unc.edu/Petunia/IgMetAtlas/mainmenu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theimage.com/mineral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themineralgallery.com/elmwoodroom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6.cityu.edu.hk/chinese-mineral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staryweb.fns.uniba.sk/fileadmin/knihy/jesenak/2012/Jesenak_nesilikatove_mineraly_2012.pdf" TargetMode="External"/><Relationship Id="rId3" Type="http://schemas.openxmlformats.org/officeDocument/2006/relationships/hyperlink" Target="http://geologie.vsb.cz/loziska/loziska/index.html" TargetMode="External"/><Relationship Id="rId7" Type="http://schemas.openxmlformats.org/officeDocument/2006/relationships/hyperlink" Target="http://staryweb.fns.uniba.sk/index.php?id=4121" TargetMode="External"/><Relationship Id="rId2" Type="http://schemas.openxmlformats.org/officeDocument/2006/relationships/hyperlink" Target="http://mineraly.sci.muni.cz/inde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s.muni.cz/do/1499/el/estud/prif/ps09/9045979/web/pages/ucebnice.html" TargetMode="External"/><Relationship Id="rId5" Type="http://schemas.openxmlformats.org/officeDocument/2006/relationships/hyperlink" Target="http://www.geology.cz/aplikace/encyklopedie/term.pl" TargetMode="External"/><Relationship Id="rId4" Type="http://schemas.openxmlformats.org/officeDocument/2006/relationships/hyperlink" Target="http://muzeum.geology.cz/d.pl?item=1" TargetMode="External"/><Relationship Id="rId9" Type="http://schemas.openxmlformats.org/officeDocument/2006/relationships/hyperlink" Target="http://www.wiley.com/college/strahler/0471669695/interactivities/flash/mineralogy/mineralogy.ht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leggeo.unc.edu/Petunia/IgMetAtlas/mainmenu.html" TargetMode="External"/><Relationship Id="rId3" Type="http://schemas.openxmlformats.org/officeDocument/2006/relationships/hyperlink" Target="http://www.glencoe.com/sites/common_assets/science/virtual_labs/ES03/ES03.swf" TargetMode="External"/><Relationship Id="rId7" Type="http://schemas.openxmlformats.org/officeDocument/2006/relationships/hyperlink" Target="http://comp.uark.edu/~sboss/vrockbag.htm" TargetMode="External"/><Relationship Id="rId2" Type="http://schemas.openxmlformats.org/officeDocument/2006/relationships/hyperlink" Target="http://k12.http.internapcdn.net/k12_vitalstream_com/CURRICULUM/318507/CURRENT_RELEASE/ERT_VL_Rocks_and_Mineral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ebmineral.com/" TargetMode="External"/><Relationship Id="rId11" Type="http://schemas.openxmlformats.org/officeDocument/2006/relationships/hyperlink" Target="http://www6.cityu.edu.hk/chinese-minerals/" TargetMode="External"/><Relationship Id="rId5" Type="http://schemas.openxmlformats.org/officeDocument/2006/relationships/hyperlink" Target="http://faculty.icc.edu/easc111lab/labs/labb/bminerals.html" TargetMode="External"/><Relationship Id="rId10" Type="http://schemas.openxmlformats.org/officeDocument/2006/relationships/hyperlink" Target="http://www.themineralgallery.com/elmwoodroom.htm" TargetMode="External"/><Relationship Id="rId4" Type="http://schemas.openxmlformats.org/officeDocument/2006/relationships/hyperlink" Target="http://facweb.bhc.edu/academics/science/harwoodr/geol101/labs/minerals/" TargetMode="External"/><Relationship Id="rId9" Type="http://schemas.openxmlformats.org/officeDocument/2006/relationships/hyperlink" Target="http://www.theimage.com/mineral/index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BPv2p7T1wo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geologie.vsb.cz/gp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ispavilon.tuke.s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mineraly.sci.muni.cz/index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geologie.vsb.cz/loziska/loziska/index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muzeum.geology.cz/d.pl?item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 smtClean="0">
              <a:solidFill>
                <a:schemeClr val="bg1"/>
              </a:solidFill>
            </a:endParaRPr>
          </a:p>
          <a:p>
            <a:pPr algn="ctr"/>
            <a:endParaRPr lang="sk-SK" altLang="sk-SK" sz="100" b="1" dirty="0" smtClean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0" y="-27384"/>
            <a:ext cx="9144000" cy="1500188"/>
          </a:xfrm>
          <a:prstGeom prst="rect">
            <a:avLst/>
          </a:prstGeom>
          <a:solidFill>
            <a:srgbClr val="00B050">
              <a:alpha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 smtClean="0">
              <a:solidFill>
                <a:srgbClr val="FFFFFF"/>
              </a:solidFill>
            </a:endParaRPr>
          </a:p>
          <a:p>
            <a:pPr algn="ctr"/>
            <a:endParaRPr lang="sk-SK" altLang="sk-SK" sz="2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Nerastné suroviny 9</a:t>
            </a:r>
          </a:p>
          <a:p>
            <a:pPr algn="ctr"/>
            <a:endParaRPr lang="sk-SK" altLang="sk-SK" sz="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Metodický prístup k poznávaniu a identifikácii minerálov, virtuálne a fyzické mineralogické zbierky.</a:t>
            </a:r>
            <a:endParaRPr lang="sk-SK" altLang="sk-SK" sz="20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21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21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sk-SK" altLang="sk-SK" sz="900" dirty="0" smtClean="0">
              <a:solidFill>
                <a:srgbClr val="FFFFFF"/>
              </a:solidFill>
              <a:latin typeface="Courier New" pitchFamily="49" charset="0"/>
            </a:endParaRPr>
          </a:p>
          <a:p>
            <a:pPr algn="ctr"/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6264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http://www.geology.cz/aplikace/encyklopedie/term.pl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67" y="836712"/>
            <a:ext cx="5816293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9810" y="2924944"/>
            <a:ext cx="354419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http://is.muni.cz/do/1499/el/estud/prif/ps09/9045979/web/pages/ucebnice.html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588983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650" y="2852936"/>
            <a:ext cx="343384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http://staryweb.fns.uniba.sk/index.php?id=4121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576396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996952"/>
            <a:ext cx="345683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3528" y="5229200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http://staryweb.fns.uniba.sk/fileadmin/knihy/jesenak/2012/Jesenak_nesilikatove_mineraly_2012.pdf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594706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37192"/>
            <a:ext cx="339700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373216"/>
            <a:ext cx="867645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http://www.wiley.com/college/strahler/0471669695/interactivities/flash/mineralogy/mineralogy.htm</a:t>
            </a: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595555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708920"/>
            <a:ext cx="352445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373216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http://k12.http.internapcdn.net/k12_vitalstream_com/CURRICULUM/318507/CURRENT_RELEASE/ERT_VL_Rocks_and_Minerals.html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08" y="836712"/>
            <a:ext cx="607858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4375" y="2564904"/>
            <a:ext cx="354810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7504" y="5549170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http://www.glencoe.com/sites/common_assets/science/virtual_labs/ES03/ES03.swf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7192"/>
            <a:ext cx="598563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7823" y="2925224"/>
            <a:ext cx="355617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7504" y="5549170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http://facweb.bhc.edu/academics/science/harwoodr/geol101/labs/minerals/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593481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708920"/>
            <a:ext cx="339230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373216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http://faculty.icc.edu/easc111lab/labs/labb/bminerals.html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279" y="764704"/>
            <a:ext cx="560287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4731" y="2708920"/>
            <a:ext cx="345176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5536" y="547716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http://webmineral.com/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9200"/>
            <a:ext cx="605936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356992"/>
            <a:ext cx="350911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Identifikácia minerálov.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14313" y="624745"/>
            <a:ext cx="846214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fyzické zbierky,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presnosť, profesionalita, odbornosť, nižšia dostupnosť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virtuálne zbierky,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rôzne úrovne kvality, popularizácia, vysoká dostupnosť</a:t>
            </a:r>
          </a:p>
          <a:p>
            <a:pPr algn="just"/>
            <a:endParaRPr lang="sk-SK" altLang="sk-SK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Šípka dolu 6"/>
          <p:cNvSpPr/>
          <p:nvPr/>
        </p:nvSpPr>
        <p:spPr>
          <a:xfrm>
            <a:off x="1547664" y="1700808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Šípka dolu 7"/>
          <p:cNvSpPr/>
          <p:nvPr/>
        </p:nvSpPr>
        <p:spPr>
          <a:xfrm>
            <a:off x="1479650" y="4077072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373216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http://comp.uark.edu/~sboss/vrockbag.htm#minerals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622379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780928"/>
            <a:ext cx="348821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47716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http://leggeo.unc.edu/Petunia/IgMetAtlas/mainmenu.html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604267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852936"/>
            <a:ext cx="369677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47716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http://www.theimage.com/mineral/index.htm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589642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40968"/>
            <a:ext cx="295232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47716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http://www.themineralgallery.com/elmwoodroom.htm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598650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924944"/>
            <a:ext cx="341952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49170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http://www6.cityu.edu.hk/chinese-minerals/#detail13996774410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589198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210" y="2780928"/>
            <a:ext cx="345679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Použité web zdroje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836712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http://mineraly.sci.muni.cz/index.html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9512" y="1340768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3"/>
              </a:rPr>
              <a:t>http://geologie.vsb.cz/loziska/loziska/index.html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1844824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3"/>
              </a:rPr>
              <a:t>http://geologie.vsb.cz/loziska/loziska/index.html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9512" y="2348880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4"/>
              </a:rPr>
              <a:t>http://muzeum.geology.cz/d.pl?item=1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79512" y="2852936"/>
            <a:ext cx="6264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5"/>
              </a:rPr>
              <a:t>http://www.geology.cz/aplikace/encyklopedie/term.pl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9512" y="335699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6"/>
              </a:rPr>
              <a:t>http://is.muni.cz/do/1499/el/estud/prif/ps09/9045979/web/pages/ucebnice.html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9512" y="3861048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7"/>
              </a:rPr>
              <a:t>http://staryweb.fns.uniba.sk/index.php?id=4121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9512" y="4377298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8"/>
              </a:rPr>
              <a:t>http://staryweb.fns.uniba.sk/fileadmin/knihy/jesenak/2012/Jesenak_nesilikatove_mineraly_2012.pdf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79512" y="5229200"/>
            <a:ext cx="867645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9"/>
              </a:rPr>
              <a:t>http://www.wiley.com/college/strahler/0471669695/interactivities/flash/mineralogy/mineralogy.htm</a:t>
            </a: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Použité web zdroje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520" y="692696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http://k12.http.internapcdn.net/k12_vitalstream_com/CURRICULUM/318507/CURRENT_RELEASE/ERT_VL_Rocks_and_Minerals.html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1520" y="1484784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3"/>
              </a:rPr>
              <a:t>http://www.glencoe.com/sites/common_assets/science/virtual_labs/ES03/ES03.swf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1520" y="1988840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4"/>
              </a:rPr>
              <a:t>http://facweb.bhc.edu/academics/science/harwoodr/geol101/labs/minerals/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1520" y="2564904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5"/>
              </a:rPr>
              <a:t>http://faculty.icc.edu/easc111lab/labs/labb/bminerals.html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51520" y="3068960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6"/>
              </a:rPr>
              <a:t>http://webmineral.com/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51520" y="3573016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7"/>
              </a:rPr>
              <a:t>http://comp.uark.edu/~sboss/vrockbag.htm#minerals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51520" y="407707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8"/>
              </a:rPr>
              <a:t>http://leggeo.unc.edu/Petunia/IgMetAtlas/mainmenu.html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51520" y="4653136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9"/>
              </a:rPr>
              <a:t>http://www.theimage.com/mineral/index.htm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51520" y="5157192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10"/>
              </a:rPr>
              <a:t>http://www.themineralgallery.com/elmwoodroom.htm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51520" y="5661248"/>
            <a:ext cx="8676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11"/>
              </a:rPr>
              <a:t>http://www6.cityu.edu.hk/chinese-minerals/#detail13996774410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Fyzické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14313" y="624745"/>
            <a:ext cx="8462143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teoretická odborná identifikácia minerálov,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teoretická popularizačná identifikácia minerálov,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vizuálna identifikácia minerálov na reálnych vzorkách,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fyzická identifikácia minerálov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možnosť realizácie testovania fyzikálnych a chemických vlastností na reálnych  </a:t>
            </a:r>
          </a:p>
          <a:p>
            <a:pPr algn="just"/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 vzorkách</a:t>
            </a: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Šípka dolu 8"/>
          <p:cNvSpPr/>
          <p:nvPr/>
        </p:nvSpPr>
        <p:spPr>
          <a:xfrm>
            <a:off x="2267744" y="3866753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14313" y="624745"/>
            <a:ext cx="8462143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sk-SK" altLang="sk-SK" sz="2200" i="1" dirty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teoretická odborná identifikácia minerálov,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teoretická popularizačná identifikácia minerálov,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vizuálna identifikácia minerálov na virtuálnych vzorkách (fotografie, animácie, </a:t>
            </a: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  videá)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sk-SK" altLang="sk-SK" sz="2000" dirty="0" smtClean="0">
                <a:latin typeface="Times New Roman" pitchFamily="18" charset="0"/>
              </a:rPr>
              <a:t> virtuálna identifikácia minerálov</a:t>
            </a: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</a:t>
            </a:r>
            <a:r>
              <a:rPr lang="sk-SK" altLang="sk-SK" sz="2000" dirty="0" smtClean="0">
                <a:solidFill>
                  <a:srgbClr val="00CC00"/>
                </a:solidFill>
                <a:latin typeface="Times New Roman" pitchFamily="18" charset="0"/>
              </a:rPr>
              <a:t>možnosť realizácie testovania niektorých vlastností na virtuálnych vzorkách</a:t>
            </a: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sk-SK" altLang="sk-SK" sz="2000" dirty="0" smtClean="0">
              <a:latin typeface="Times New Roman" pitchFamily="18" charset="0"/>
            </a:endParaRPr>
          </a:p>
          <a:p>
            <a:pPr algn="just"/>
            <a:r>
              <a:rPr lang="sk-SK" altLang="sk-SK" sz="2000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Šípka dolu 8"/>
          <p:cNvSpPr/>
          <p:nvPr/>
        </p:nvSpPr>
        <p:spPr>
          <a:xfrm>
            <a:off x="2267744" y="4082777"/>
            <a:ext cx="500062" cy="7143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995936" y="2924944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https://www.youtube.com/watch?v=KBPv2p7T1wo</a:t>
            </a:r>
            <a:endParaRPr lang="sk-SK" altLang="sk-SK" sz="1600" b="1" dirty="0">
              <a:solidFill>
                <a:srgbClr val="00B05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Fyzické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http://geologie.vsb.cz/gp/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609565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212976"/>
            <a:ext cx="339307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Fyzické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http://www.ispavilon.tuke.sk/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607093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12976"/>
            <a:ext cx="343012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http://mineraly.sci.muni.cz/index.html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908720"/>
            <a:ext cx="5771784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56992"/>
            <a:ext cx="3317434" cy="23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http://geologie.vsb.cz/loziska/loziska/index.html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5760640" cy="424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996952"/>
            <a:ext cx="3600277" cy="260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00B050">
              <a:alpha val="7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sk-SK" altLang="sk-SK" sz="800" b="1" dirty="0">
              <a:solidFill>
                <a:srgbClr val="FFFFFF"/>
              </a:solidFill>
            </a:endParaRPr>
          </a:p>
          <a:p>
            <a:pPr algn="ctr"/>
            <a:r>
              <a:rPr lang="sk-SK" altLang="sk-SK" sz="21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Virtuálne mineralogické zbierky.</a:t>
            </a:r>
            <a:endParaRPr lang="sk-SK" altLang="sk-SK" sz="900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sk-SK" altLang="sk-SK" b="1" dirty="0">
              <a:solidFill>
                <a:schemeClr val="bg1"/>
              </a:solidFill>
            </a:endParaRPr>
          </a:p>
          <a:p>
            <a:pPr algn="ctr"/>
            <a:endParaRPr lang="sk-SK" altLang="sk-SK" sz="100" b="1" dirty="0">
              <a:solidFill>
                <a:schemeClr val="bg1"/>
              </a:solidFill>
            </a:endParaRPr>
          </a:p>
          <a:p>
            <a:pPr algn="ctr"/>
            <a:r>
              <a:rPr lang="sk-SK" altLang="sk-SK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Nerastné suroviny       </a:t>
            </a:r>
            <a:endParaRPr lang="sk-SK" altLang="sk-SK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1. ročník </a:t>
            </a:r>
            <a:r>
              <a:rPr lang="sk-SK" altLang="sk-SK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bakalarského</a:t>
            </a:r>
            <a:r>
              <a:rPr lang="sk-SK" altLang="sk-SK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štúdia</a:t>
            </a:r>
            <a:endParaRPr lang="sk-SK" altLang="sk-SK" sz="900" dirty="0">
              <a:solidFill>
                <a:schemeClr val="bg1"/>
              </a:solidFill>
              <a:latin typeface="Courier New" pitchFamily="49" charset="0"/>
            </a:endParaRPr>
          </a:p>
          <a:p>
            <a:pPr algn="ctr">
              <a:spcAft>
                <a:spcPts val="1000"/>
              </a:spcAft>
            </a:pPr>
            <a:endParaRPr lang="sk-SK" altLang="sk-SK" dirty="0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5517232"/>
            <a:ext cx="5112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altLang="sk-SK" sz="2000" dirty="0" smtClean="0">
                <a:latin typeface="Times New Roman" pitchFamily="18" charset="0"/>
                <a:hlinkClick r:id="rId2"/>
              </a:rPr>
              <a:t>http://muzeum.geology.cz/d.pl?item=1</a:t>
            </a:r>
            <a:endParaRPr lang="sk-SK" altLang="sk-SK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600361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093" y="3068960"/>
            <a:ext cx="346639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gradFill flip="none" rotWithShape="1">
          <a:gsLst>
            <a:gs pos="100000">
              <a:schemeClr val="bg1">
                <a:lumMod val="95000"/>
              </a:schemeClr>
            </a:gs>
            <a:gs pos="0">
              <a:srgbClr val="FF7A00">
                <a:alpha val="0"/>
              </a:srgbClr>
            </a:gs>
            <a:gs pos="29000">
              <a:srgbClr val="FD560B"/>
            </a:gs>
            <a:gs pos="0">
              <a:srgbClr val="4D0808"/>
            </a:gs>
          </a:gsLst>
          <a:lin ang="5400000" scaled="1"/>
          <a:tileRect/>
        </a:gradFill>
        <a:ln w="9525">
          <a:noFill/>
          <a:miter lim="800000"/>
          <a:headEnd/>
          <a:tailEnd/>
        </a:ln>
        <a:effectLst/>
      </a:spPr>
      <a:bodyPr>
        <a:spAutoFit/>
      </a:bodyPr>
      <a:lstStyle>
        <a:defPPr algn="ctr">
          <a:defRPr sz="2500" dirty="0">
            <a:latin typeface="Times New Roman"/>
          </a:defRPr>
        </a:defPPr>
      </a:lstStyle>
    </a:tx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24064</TotalTime>
  <Words>585</Words>
  <Application>Microsoft Office PowerPoint</Application>
  <PresentationFormat>Prezentácia na obrazovke (4:3)</PresentationFormat>
  <Paragraphs>254</Paragraphs>
  <Slides>26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7" baseType="lpstr">
      <vt:lpstr>Výchozí návrh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</vt:vector>
  </TitlesOfParts>
  <Company>KMZaZ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Hutníctvo železa a ocele</dc:title>
  <dc:creator>SK</dc:creator>
  <cp:lastModifiedBy>jarko</cp:lastModifiedBy>
  <cp:revision>822</cp:revision>
  <dcterms:created xsi:type="dcterms:W3CDTF">2005-04-07T08:10:10Z</dcterms:created>
  <dcterms:modified xsi:type="dcterms:W3CDTF">2019-11-26T09:01:10Z</dcterms:modified>
</cp:coreProperties>
</file>