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318" r:id="rId3"/>
    <p:sldId id="337" r:id="rId4"/>
    <p:sldId id="338" r:id="rId5"/>
    <p:sldId id="319" r:id="rId6"/>
    <p:sldId id="320" r:id="rId7"/>
    <p:sldId id="322" r:id="rId8"/>
    <p:sldId id="321" r:id="rId9"/>
    <p:sldId id="336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35" r:id="rId20"/>
    <p:sldId id="332" r:id="rId21"/>
    <p:sldId id="333" r:id="rId22"/>
    <p:sldId id="339" r:id="rId23"/>
    <p:sldId id="334" r:id="rId24"/>
  </p:sldIdLst>
  <p:sldSz cx="9144000" cy="6858000" type="screen4x3"/>
  <p:notesSz cx="6858000" cy="9945688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2ED2"/>
    <a:srgbClr val="008000"/>
    <a:srgbClr val="FF0066"/>
    <a:srgbClr val="00CC00"/>
    <a:srgbClr val="FFFFCC"/>
    <a:srgbClr val="00FF00"/>
    <a:srgbClr val="FFFFFF"/>
    <a:srgbClr val="E80616"/>
    <a:srgbClr val="3366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1" autoAdjust="0"/>
    <p:restoredTop sz="94709" autoAdjust="0"/>
  </p:normalViewPr>
  <p:slideViewPr>
    <p:cSldViewPr>
      <p:cViewPr varScale="1">
        <p:scale>
          <a:sx n="68" d="100"/>
          <a:sy n="68" d="100"/>
        </p:scale>
        <p:origin x="-1380" y="1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D301346-AEA0-49D2-956A-D181BB5D5748}" type="datetimeFigureOut">
              <a:rPr lang="sk-SK"/>
              <a:pPr>
                <a:defRPr/>
              </a:pPr>
              <a:t>23. 9. 2019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k-SK" noProof="0" smtClean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noProof="0" smtClean="0"/>
              <a:t>Kliknite sem a upravte štýly predlohy textu.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FF7D5D3-2993-4A8E-8EED-DE8ABF0A003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8081394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2E37F-5228-411A-BC19-5703D9E0DA7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1DD1A-1CCD-4598-BA0A-DAB446DF9AC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6E8E5-673C-4834-BE8F-778C01FF28B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1A526-90AF-48FF-8CE1-F4A6E1599A0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CB973-BADF-4EA1-89A1-3207A18F85E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264C3-4CDD-49A2-9400-BFFFC3F7CDA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84C73-2DD3-4C15-BA72-DD78BE773D9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84E8A-6898-4633-970D-B758B052BE6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3FDD9-08B4-4B84-BB17-8C9C3615157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5A10F-615A-483C-B82B-01DF2FF7783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B521B-A871-4963-830D-E3380E1ED08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575D1">
            <a:alpha val="2588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Klepnutím lze upravit styly předlohy textu.</a:t>
            </a:r>
          </a:p>
          <a:p>
            <a:pPr lvl="1"/>
            <a:r>
              <a:rPr lang="sk-SK" altLang="sk-SK" smtClean="0"/>
              <a:t>Druhá úroveň</a:t>
            </a:r>
          </a:p>
          <a:p>
            <a:pPr lvl="2"/>
            <a:r>
              <a:rPr lang="sk-SK" altLang="sk-SK" smtClean="0"/>
              <a:t>Třetí úroveň</a:t>
            </a:r>
          </a:p>
          <a:p>
            <a:pPr lvl="3"/>
            <a:r>
              <a:rPr lang="sk-SK" altLang="sk-SK" smtClean="0"/>
              <a:t>Čtvrtá úroveň</a:t>
            </a:r>
          </a:p>
          <a:p>
            <a:pPr lvl="4"/>
            <a:r>
              <a:rPr lang="sk-SK" altLang="sk-SK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C020BC2-616C-4DB1-94EC-8EAED6001E0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sk.wikipedia.org/" TargetMode="External"/><Relationship Id="rId2" Type="http://schemas.openxmlformats.org/officeDocument/2006/relationships/hyperlink" Target="http://webmineral.com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faculty.icc.edu/easc111lab/labs/labb/bminerals.html" TargetMode="External"/><Relationship Id="rId2" Type="http://schemas.openxmlformats.org/officeDocument/2006/relationships/hyperlink" Target="http://geologie.vsb.cz/loziska/suroviny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mineraly.sk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 smtClean="0">
              <a:solidFill>
                <a:schemeClr val="bg1"/>
              </a:solidFill>
            </a:endParaRPr>
          </a:p>
          <a:p>
            <a:pPr algn="ctr"/>
            <a:endParaRPr lang="sk-SK" altLang="sk-SK" sz="100" b="1" dirty="0" smtClean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Jaroslav </a:t>
            </a:r>
            <a:r>
              <a:rPr lang="sk-SK" altLang="sk-SK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Legemza</a:t>
            </a:r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Bc. - Hutníctvo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2053" name="Text Box 10"/>
          <p:cNvSpPr txBox="1">
            <a:spLocks noChangeArrowheads="1"/>
          </p:cNvSpPr>
          <p:nvPr/>
        </p:nvSpPr>
        <p:spPr bwMode="auto">
          <a:xfrm>
            <a:off x="0" y="-27384"/>
            <a:ext cx="9144000" cy="1500188"/>
          </a:xfrm>
          <a:prstGeom prst="rect">
            <a:avLst/>
          </a:prstGeom>
          <a:solidFill>
            <a:srgbClr val="00B050">
              <a:alpha val="8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 smtClean="0">
              <a:solidFill>
                <a:srgbClr val="FFFFFF"/>
              </a:solidFill>
            </a:endParaRPr>
          </a:p>
          <a:p>
            <a:pPr algn="ctr"/>
            <a:endParaRPr lang="sk-SK" altLang="sk-SK" sz="500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Minerál: kremeň</a:t>
            </a:r>
          </a:p>
          <a:p>
            <a:pPr algn="ctr"/>
            <a:endParaRPr lang="sk-SK" altLang="sk-SK" sz="14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Semestrálny projekt</a:t>
            </a:r>
            <a:endParaRPr lang="sk-SK" altLang="sk-SK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k-SK" altLang="sk-SK" sz="2100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k-SK" altLang="sk-SK" sz="2100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k-SK" altLang="sk-SK" sz="900" dirty="0" smtClean="0">
              <a:solidFill>
                <a:srgbClr val="FFFFFF"/>
              </a:solidFill>
              <a:latin typeface="Courier New" pitchFamily="49" charset="0"/>
            </a:endParaRPr>
          </a:p>
          <a:p>
            <a:pPr algn="ctr"/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Fyzikálne a chemické vlastnosti – minerál kremeň.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Jaroslav </a:t>
            </a:r>
            <a:r>
              <a:rPr lang="sk-SK" altLang="sk-SK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Legemza</a:t>
            </a:r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Bc. - Hutníctvo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14313" y="777473"/>
            <a:ext cx="8750175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sz="2200" i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>
                <a:latin typeface="Times New Roman" pitchFamily="18" charset="0"/>
              </a:rPr>
              <a:t> </a:t>
            </a:r>
            <a:r>
              <a:rPr lang="sk-SK" altLang="sk-SK" sz="2000" dirty="0" smtClean="0">
                <a:latin typeface="Times New Roman" pitchFamily="18" charset="0"/>
              </a:rPr>
              <a:t>ďalšie vzorky kremeňa </a:t>
            </a:r>
            <a:r>
              <a:rPr lang="sk-SK" altLang="sk-SK" sz="2000" dirty="0" err="1" smtClean="0">
                <a:latin typeface="Times New Roman" pitchFamily="18" charset="0"/>
              </a:rPr>
              <a:t>Stepanci</a:t>
            </a:r>
            <a:r>
              <a:rPr lang="sk-SK" altLang="sk-SK" sz="2000" dirty="0" smtClean="0">
                <a:latin typeface="Times New Roman" pitchFamily="18" charset="0"/>
              </a:rPr>
              <a:t> (Macedónsko)</a:t>
            </a: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</p:txBody>
      </p:sp>
      <p:pic>
        <p:nvPicPr>
          <p:cNvPr id="2050" name="Picture 2" descr="Stepanci-kremen11u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307" y="1844824"/>
            <a:ext cx="2691509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Stepanci-kremen18u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8643" y="1844824"/>
            <a:ext cx="2691509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Stepanci-kremen24u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1791" y="1844824"/>
            <a:ext cx="2694849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Stepanci-kremen37u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307" y="3861248"/>
            <a:ext cx="2691509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Stepanci-kremen27u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7809" y="3861248"/>
            <a:ext cx="2692343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Stepanci-kremen17u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0971" y="3861248"/>
            <a:ext cx="2691509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Fyzikálne a chemické vlastnosti – minerál kremeň.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Jaroslav </a:t>
            </a:r>
            <a:r>
              <a:rPr lang="sk-SK" altLang="sk-SK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Legemza</a:t>
            </a:r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Bc. - Hutníctvo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14313" y="548680"/>
            <a:ext cx="8750175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sz="2200" i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>
                <a:latin typeface="Times New Roman" pitchFamily="18" charset="0"/>
              </a:rPr>
              <a:t> </a:t>
            </a:r>
            <a:r>
              <a:rPr lang="sk-SK" altLang="sk-SK" sz="2000" dirty="0" smtClean="0">
                <a:latin typeface="Times New Roman" pitchFamily="18" charset="0"/>
              </a:rPr>
              <a:t> obsah oxidu kremičitého (SiO</a:t>
            </a:r>
            <a:r>
              <a:rPr lang="sk-SK" altLang="sk-SK" sz="2000" baseline="-25000" dirty="0" smtClean="0">
                <a:latin typeface="Times New Roman" pitchFamily="18" charset="0"/>
              </a:rPr>
              <a:t>2</a:t>
            </a:r>
            <a:r>
              <a:rPr lang="sk-SK" altLang="sk-SK" sz="2000" dirty="0" smtClean="0">
                <a:latin typeface="Times New Roman" pitchFamily="18" charset="0"/>
              </a:rPr>
              <a:t>) v kremeňoch je cca 98 – 99,9 %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12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 reálne vzorky kremeňa </a:t>
            </a:r>
            <a:r>
              <a:rPr lang="sk-SK" altLang="sk-SK" sz="2000" dirty="0" err="1" smtClean="0">
                <a:latin typeface="Times New Roman" pitchFamily="18" charset="0"/>
              </a:rPr>
              <a:t>Stepanci</a:t>
            </a:r>
            <a:r>
              <a:rPr lang="sk-SK" altLang="sk-SK" sz="2000" dirty="0" smtClean="0">
                <a:latin typeface="Times New Roman" pitchFamily="18" charset="0"/>
              </a:rPr>
              <a:t> obsahovali cca 90 – 99,5 % SiO</a:t>
            </a:r>
            <a:r>
              <a:rPr lang="sk-SK" altLang="sk-SK" sz="2000" baseline="-25000" dirty="0" smtClean="0">
                <a:latin typeface="Times New Roman" pitchFamily="18" charset="0"/>
              </a:rPr>
              <a:t>2</a:t>
            </a: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946533"/>
            <a:ext cx="6894619" cy="414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Vznik – minerál kremeň.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Jaroslav </a:t>
            </a:r>
            <a:r>
              <a:rPr lang="sk-SK" altLang="sk-SK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Legemza</a:t>
            </a:r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Bc. - Hutníctvo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14313" y="777473"/>
            <a:ext cx="8750175" cy="10587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sz="2200" i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>
                <a:latin typeface="Times New Roman" pitchFamily="18" charset="0"/>
              </a:rPr>
              <a:t> </a:t>
            </a:r>
            <a:r>
              <a:rPr lang="sk-SK" altLang="sk-SK" sz="2000" dirty="0" smtClean="0">
                <a:latin typeface="Times New Roman" pitchFamily="18" charset="0"/>
              </a:rPr>
              <a:t>minerál kremeň vzniká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solidFill>
                  <a:srgbClr val="00B050"/>
                </a:solidFill>
                <a:latin typeface="Times New Roman" pitchFamily="18" charset="0"/>
              </a:rPr>
              <a:t>     vo vyvretých, premenených a usadených horninách,</a:t>
            </a:r>
            <a:r>
              <a:rPr lang="sk-SK" altLang="sk-SK" sz="2000" dirty="0" smtClean="0">
                <a:latin typeface="Times New Roman" pitchFamily="18" charset="0"/>
              </a:rPr>
              <a:t> 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vzniká aj v </a:t>
            </a:r>
            <a:r>
              <a:rPr lang="sk-SK" altLang="sk-SK" sz="2000" dirty="0" err="1" smtClean="0">
                <a:latin typeface="Times New Roman" pitchFamily="18" charset="0"/>
              </a:rPr>
              <a:t>magmatitoch</a:t>
            </a:r>
            <a:r>
              <a:rPr lang="sk-SK" altLang="sk-SK" sz="2000" dirty="0" smtClean="0">
                <a:latin typeface="Times New Roman" pitchFamily="18" charset="0"/>
              </a:rPr>
              <a:t>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je prítomný na </a:t>
            </a:r>
            <a:r>
              <a:rPr lang="sk-SK" altLang="sk-SK" sz="2000" dirty="0" err="1" smtClean="0">
                <a:latin typeface="Times New Roman" pitchFamily="18" charset="0"/>
              </a:rPr>
              <a:t>hydrotermálnych</a:t>
            </a:r>
            <a:r>
              <a:rPr lang="sk-SK" altLang="sk-SK" sz="2000" dirty="0" smtClean="0">
                <a:latin typeface="Times New Roman" pitchFamily="18" charset="0"/>
              </a:rPr>
              <a:t> žilách.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latin typeface="Times New Roman" pitchFamily="18" charset="0"/>
              </a:rPr>
              <a:t> </a:t>
            </a: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latin typeface="Times New Roman" pitchFamily="18" charset="0"/>
              </a:rPr>
              <a:t> 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</p:txBody>
      </p:sp>
      <p:sp>
        <p:nvSpPr>
          <p:cNvPr id="8" name="Šípka dolu 7"/>
          <p:cNvSpPr/>
          <p:nvPr/>
        </p:nvSpPr>
        <p:spPr>
          <a:xfrm>
            <a:off x="2699792" y="1772816"/>
            <a:ext cx="500062" cy="714375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pic>
        <p:nvPicPr>
          <p:cNvPr id="4098" name="Picture 2" descr="Stepanci-kremen31u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5404" y="3789040"/>
            <a:ext cx="2707076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Stepanci-kremen42u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5404" y="1196752"/>
            <a:ext cx="2707076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Výskyt – minerál kremeň.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Jaroslav </a:t>
            </a:r>
            <a:r>
              <a:rPr lang="sk-SK" altLang="sk-SK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Legemza</a:t>
            </a:r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Bc. - Hutníctvo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14313" y="777473"/>
            <a:ext cx="8750175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sz="2200" i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>
                <a:latin typeface="Times New Roman" pitchFamily="18" charset="0"/>
              </a:rPr>
              <a:t> </a:t>
            </a:r>
            <a:r>
              <a:rPr lang="sk-SK" altLang="sk-SK" sz="2000" dirty="0" smtClean="0">
                <a:latin typeface="Times New Roman" pitchFamily="18" charset="0"/>
              </a:rPr>
              <a:t>výskyt oxidov a hydroxidov je spojený so širokou škálou genetických procesov – </a:t>
            </a:r>
          </a:p>
          <a:p>
            <a:pPr algn="just"/>
            <a:r>
              <a:rPr lang="sk-SK" altLang="sk-SK" sz="2000" dirty="0" smtClean="0">
                <a:latin typeface="Times New Roman" pitchFamily="18" charset="0"/>
              </a:rPr>
              <a:t>   vznikajú v magmatickom, </a:t>
            </a:r>
            <a:r>
              <a:rPr lang="sk-SK" altLang="sk-SK" sz="2000" dirty="0" err="1" smtClean="0">
                <a:latin typeface="Times New Roman" pitchFamily="18" charset="0"/>
              </a:rPr>
              <a:t>hydrotermálnom</a:t>
            </a:r>
            <a:r>
              <a:rPr lang="sk-SK" altLang="sk-SK" sz="2000" dirty="0" smtClean="0">
                <a:latin typeface="Times New Roman" pitchFamily="18" charset="0"/>
              </a:rPr>
              <a:t> a </a:t>
            </a:r>
            <a:r>
              <a:rPr lang="sk-SK" altLang="sk-SK" sz="2000" dirty="0" err="1" smtClean="0">
                <a:latin typeface="Times New Roman" pitchFamily="18" charset="0"/>
              </a:rPr>
              <a:t>metamorfnom</a:t>
            </a:r>
            <a:r>
              <a:rPr lang="sk-SK" altLang="sk-SK" sz="2000" dirty="0" smtClean="0">
                <a:latin typeface="Times New Roman" pitchFamily="18" charset="0"/>
              </a:rPr>
              <a:t> prostredí, 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tvoria cca 17 % zemskej kôry, z toho takmer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solidFill>
                  <a:srgbClr val="00B050"/>
                </a:solidFill>
                <a:latin typeface="Times New Roman" pitchFamily="18" charset="0"/>
              </a:rPr>
              <a:t>         </a:t>
            </a:r>
          </a:p>
          <a:p>
            <a:pPr algn="just"/>
            <a:r>
              <a:rPr lang="sk-SK" altLang="sk-SK" sz="2000" dirty="0" smtClean="0">
                <a:solidFill>
                  <a:srgbClr val="00B050"/>
                </a:solidFill>
                <a:latin typeface="Times New Roman" pitchFamily="18" charset="0"/>
              </a:rPr>
              <a:t>                                      90 % pripadá na kremeň</a:t>
            </a:r>
          </a:p>
          <a:p>
            <a:pPr algn="just"/>
            <a:endParaRPr lang="sk-SK" altLang="sk-SK" sz="2000" dirty="0" smtClean="0">
              <a:solidFill>
                <a:srgbClr val="00B050"/>
              </a:solidFill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solidFill>
                <a:srgbClr val="00B050"/>
              </a:solidFill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solidFill>
                <a:srgbClr val="00B050"/>
              </a:solidFill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vo veľkých ložiskách sa vyskytuje v Poľsku, Taliansku, Rusku, Ukrajine, </a:t>
            </a:r>
          </a:p>
          <a:p>
            <a:pPr algn="just"/>
            <a:r>
              <a:rPr lang="sk-SK" altLang="sk-SK" sz="2000" dirty="0" smtClean="0">
                <a:latin typeface="Times New Roman" pitchFamily="18" charset="0"/>
              </a:rPr>
              <a:t>   Švajčiarsku, Rakúsku, na Madagaskare, v Kanade a USA.    </a:t>
            </a: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</p:txBody>
      </p:sp>
      <p:sp>
        <p:nvSpPr>
          <p:cNvPr id="13" name="Šípka dolu 12"/>
          <p:cNvSpPr/>
          <p:nvPr/>
        </p:nvSpPr>
        <p:spPr>
          <a:xfrm>
            <a:off x="3707904" y="2708920"/>
            <a:ext cx="500062" cy="714375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pic>
        <p:nvPicPr>
          <p:cNvPr id="5122" name="Picture 2" descr="https://upload.wikimedia.org/wikipedia/commons/thumb/4/4a/Quartz-zhaseni.gif/220px-Quartz-zhaseni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2996952"/>
            <a:ext cx="2095500" cy="1571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Výskyt – minerál kremeň.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Jaroslav </a:t>
            </a:r>
            <a:r>
              <a:rPr lang="sk-SK" altLang="sk-SK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Legemza</a:t>
            </a:r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Bc. - Hutníctvo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14313" y="777473"/>
            <a:ext cx="8750175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sz="2200" i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>
                <a:latin typeface="Times New Roman" pitchFamily="18" charset="0"/>
              </a:rPr>
              <a:t> </a:t>
            </a:r>
            <a:r>
              <a:rPr lang="sk-SK" altLang="sk-SK" sz="2000" dirty="0" smtClean="0">
                <a:latin typeface="Times New Roman" pitchFamily="18" charset="0"/>
              </a:rPr>
              <a:t>jeden z najbežnejších minerálov aj na Slovensku,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kryštály kremeňa sa nachádzajú pri Banskej Štiavnici, Kremnici, Švedlári, 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latin typeface="Times New Roman" pitchFamily="18" charset="0"/>
              </a:rPr>
              <a:t>   </a:t>
            </a:r>
            <a:r>
              <a:rPr lang="sk-SK" altLang="sk-SK" sz="2000" dirty="0" smtClean="0">
                <a:solidFill>
                  <a:srgbClr val="00B050"/>
                </a:solidFill>
                <a:latin typeface="Times New Roman" pitchFamily="18" charset="0"/>
              </a:rPr>
              <a:t>lokalita Švedlár </a:t>
            </a:r>
            <a:r>
              <a:rPr lang="sk-SK" altLang="sk-SK" sz="2000" dirty="0" smtClean="0">
                <a:latin typeface="Times New Roman" pitchFamily="18" charset="0"/>
              </a:rPr>
              <a:t>(obsah SiO</a:t>
            </a:r>
            <a:r>
              <a:rPr lang="sk-SK" altLang="sk-SK" sz="2000" baseline="-25000" dirty="0" smtClean="0">
                <a:latin typeface="Times New Roman" pitchFamily="18" charset="0"/>
              </a:rPr>
              <a:t>2</a:t>
            </a:r>
            <a:r>
              <a:rPr lang="sk-SK" altLang="sk-SK" sz="2000" dirty="0" smtClean="0">
                <a:latin typeface="Times New Roman" pitchFamily="18" charset="0"/>
              </a:rPr>
              <a:t> cca 98 – 99,5 %)</a:t>
            </a:r>
          </a:p>
        </p:txBody>
      </p:sp>
      <p:pic>
        <p:nvPicPr>
          <p:cNvPr id="24578" name="Picture 2" descr="129a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872" y="4005264"/>
            <a:ext cx="2675944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 descr="128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2200" y="4005264"/>
            <a:ext cx="2675944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139a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4528" y="4005064"/>
            <a:ext cx="2675944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Šípka dolu 13"/>
          <p:cNvSpPr/>
          <p:nvPr/>
        </p:nvSpPr>
        <p:spPr>
          <a:xfrm>
            <a:off x="1407642" y="3002657"/>
            <a:ext cx="500062" cy="714375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Výskyt – minerál kremeň.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Jaroslav </a:t>
            </a:r>
            <a:r>
              <a:rPr lang="sk-SK" altLang="sk-SK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Legemza</a:t>
            </a:r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Bc. - Hutníctvo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14313" y="404664"/>
            <a:ext cx="8750175" cy="59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sz="2200" i="1" dirty="0"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solidFill>
                  <a:srgbClr val="00B050"/>
                </a:solidFill>
                <a:latin typeface="Times New Roman" pitchFamily="18" charset="0"/>
              </a:rPr>
              <a:t>odrody kremeňa: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latin typeface="Times New Roman" pitchFamily="18" charset="0"/>
              </a:rPr>
              <a:t>krištáľ 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latin typeface="Times New Roman" pitchFamily="18" charset="0"/>
              </a:rPr>
              <a:t>                                     ametyst                                       tigrie oko</a:t>
            </a: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r>
              <a:rPr lang="sk-SK" altLang="sk-SK" sz="2000" dirty="0" err="1" smtClean="0">
                <a:latin typeface="Times New Roman" pitchFamily="18" charset="0"/>
              </a:rPr>
              <a:t>ruženín</a:t>
            </a:r>
            <a:r>
              <a:rPr lang="sk-SK" altLang="sk-SK" sz="2000" dirty="0" smtClean="0">
                <a:latin typeface="Times New Roman" pitchFamily="18" charset="0"/>
              </a:rPr>
              <a:t>                             </a:t>
            </a: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latin typeface="Times New Roman" pitchFamily="18" charset="0"/>
              </a:rPr>
              <a:t>                                        chalcedón                                    achát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</p:txBody>
      </p:sp>
      <p:pic>
        <p:nvPicPr>
          <p:cNvPr id="25602" name="Picture 2" descr="Kremeň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1436409" cy="1440000"/>
          </a:xfrm>
          <a:prstGeom prst="rect">
            <a:avLst/>
          </a:prstGeom>
          <a:noFill/>
        </p:spPr>
      </p:pic>
      <p:pic>
        <p:nvPicPr>
          <p:cNvPr id="25604" name="Picture 4" descr="https://upload.wikimedia.org/wikipedia/commons/thumb/e/e2/Amethyst._Magaliesburg%2C_South_Africa.jpg/1280px-Amethyst._Magaliesburg%2C_South_Africa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16662" r="13358"/>
          <a:stretch>
            <a:fillRect/>
          </a:stretch>
        </p:blipFill>
        <p:spPr bwMode="auto">
          <a:xfrm>
            <a:off x="3923928" y="1628800"/>
            <a:ext cx="1512168" cy="1440000"/>
          </a:xfrm>
          <a:prstGeom prst="rect">
            <a:avLst/>
          </a:prstGeom>
          <a:noFill/>
        </p:spPr>
      </p:pic>
      <p:pic>
        <p:nvPicPr>
          <p:cNvPr id="25606" name="Picture 6" descr="http://www.nimbiana.sk/wp-content/uploads/2014/10/Tigrie-oko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1628800"/>
            <a:ext cx="1728000" cy="1440000"/>
          </a:xfrm>
          <a:prstGeom prst="rect">
            <a:avLst/>
          </a:prstGeom>
          <a:noFill/>
        </p:spPr>
      </p:pic>
      <p:pic>
        <p:nvPicPr>
          <p:cNvPr id="25608" name="Picture 8" descr="https://upload.wikimedia.org/wikipedia/commons/0/08/Rosenquarz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437272"/>
            <a:ext cx="2342583" cy="1440000"/>
          </a:xfrm>
          <a:prstGeom prst="rect">
            <a:avLst/>
          </a:prstGeom>
          <a:noFill/>
        </p:spPr>
      </p:pic>
      <p:pic>
        <p:nvPicPr>
          <p:cNvPr id="25610" name="Picture 10" descr="https://upload.wikimedia.org/wikipedia/commons/a/a5/Mineraly.sk_-_chalcedon.jpg"/>
          <p:cNvPicPr>
            <a:picLocks noChangeAspect="1" noChangeArrowheads="1"/>
          </p:cNvPicPr>
          <p:nvPr/>
        </p:nvPicPr>
        <p:blipFill>
          <a:blip r:embed="rId6" cstate="print"/>
          <a:srcRect l="29415" r="5872"/>
          <a:stretch>
            <a:fillRect/>
          </a:stretch>
        </p:blipFill>
        <p:spPr bwMode="auto">
          <a:xfrm>
            <a:off x="4067944" y="4005064"/>
            <a:ext cx="1584176" cy="1440000"/>
          </a:xfrm>
          <a:prstGeom prst="rect">
            <a:avLst/>
          </a:prstGeom>
          <a:noFill/>
        </p:spPr>
      </p:pic>
      <p:pic>
        <p:nvPicPr>
          <p:cNvPr id="25612" name="Picture 12" descr="https://upload.wikimedia.org/wikipedia/commons/6/6c/Agate_banded_750pix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4005064"/>
            <a:ext cx="1725240" cy="14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Použitie – minerál kremeň.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Jaroslav </a:t>
            </a:r>
            <a:r>
              <a:rPr lang="sk-SK" altLang="sk-SK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Legemza</a:t>
            </a:r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Bc. - Hutníctvo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14313" y="620688"/>
            <a:ext cx="8750175" cy="59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sz="2200" i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>
                <a:latin typeface="Times New Roman" pitchFamily="18" charset="0"/>
              </a:rPr>
              <a:t> </a:t>
            </a:r>
            <a:r>
              <a:rPr lang="sk-SK" altLang="sk-SK" sz="2000" dirty="0" smtClean="0">
                <a:latin typeface="Times New Roman" pitchFamily="18" charset="0"/>
              </a:rPr>
              <a:t>sklársky a keramický priemysel,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stavebný priemysel,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metalurgia,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elektrotechnika,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optika,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klenotníctvo.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Použitie – minerál kremeň.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Jaroslav </a:t>
            </a:r>
            <a:r>
              <a:rPr lang="sk-SK" altLang="sk-SK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Legemza</a:t>
            </a:r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Bc. - Hutníctvo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14313" y="620688"/>
            <a:ext cx="8750175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sz="2200" i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>
                <a:latin typeface="Times New Roman" pitchFamily="18" charset="0"/>
              </a:rPr>
              <a:t> </a:t>
            </a:r>
            <a:r>
              <a:rPr lang="sk-SK" altLang="sk-SK" sz="2000" dirty="0" smtClean="0">
                <a:latin typeface="Times New Roman" pitchFamily="18" charset="0"/>
              </a:rPr>
              <a:t>sklársky a keramický priemysel,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solidFill>
                  <a:srgbClr val="00B050"/>
                </a:solidFill>
                <a:latin typeface="Times New Roman" pitchFamily="18" charset="0"/>
              </a:rPr>
              <a:t>ako kremičitý piesok pri výrobe skla a keramiky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</p:txBody>
      </p:sp>
      <p:pic>
        <p:nvPicPr>
          <p:cNvPr id="26626" name="Picture 2" descr="http://www.tangerinehouse.co.uk/userimages/GLASS%2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6230" y="908720"/>
            <a:ext cx="3404242" cy="2376000"/>
          </a:xfrm>
          <a:prstGeom prst="rect">
            <a:avLst/>
          </a:prstGeom>
          <a:noFill/>
        </p:spPr>
      </p:pic>
      <p:sp>
        <p:nvSpPr>
          <p:cNvPr id="8" name="Šípka dolu 7"/>
          <p:cNvSpPr/>
          <p:nvPr/>
        </p:nvSpPr>
        <p:spPr>
          <a:xfrm>
            <a:off x="1619672" y="1700808"/>
            <a:ext cx="500062" cy="714375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pic>
        <p:nvPicPr>
          <p:cNvPr id="26628" name="Picture 4" descr="http://inceramics.com.pl/products/samples_m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3789040"/>
            <a:ext cx="3551100" cy="2160000"/>
          </a:xfrm>
          <a:prstGeom prst="rect">
            <a:avLst/>
          </a:prstGeom>
          <a:noFill/>
        </p:spPr>
      </p:pic>
      <p:pic>
        <p:nvPicPr>
          <p:cNvPr id="2050" name="Picture 2" descr="http://i00.i.aliimg.com/photo/v0/108382760/Quartz_sand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140968"/>
            <a:ext cx="2404580" cy="180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BlokTextu 12"/>
          <p:cNvSpPr txBox="1"/>
          <p:nvPr/>
        </p:nvSpPr>
        <p:spPr bwMode="auto">
          <a:xfrm>
            <a:off x="251520" y="4953942"/>
            <a:ext cx="2952328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rgbClr val="00B050"/>
                </a:solidFill>
                <a:latin typeface="Times New Roman"/>
              </a:rPr>
              <a:t>kremičitý piesok</a:t>
            </a:r>
            <a:r>
              <a:rPr lang="sk-SK" dirty="0" smtClean="0">
                <a:latin typeface="Times New Roman"/>
              </a:rPr>
              <a:t> – </a:t>
            </a:r>
          </a:p>
          <a:p>
            <a:pPr algn="ctr"/>
            <a:r>
              <a:rPr lang="sk-SK" dirty="0" smtClean="0">
                <a:latin typeface="Times New Roman"/>
              </a:rPr>
              <a:t>obsah cca 93 – 98 % SiO</a:t>
            </a:r>
            <a:r>
              <a:rPr lang="sk-SK" baseline="-25000" dirty="0" smtClean="0">
                <a:latin typeface="Times New Roman"/>
              </a:rPr>
              <a:t>2</a:t>
            </a:r>
            <a:endParaRPr lang="sk-SK" baseline="-25000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Použitie – minerál kremeň.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Jaroslav </a:t>
            </a:r>
            <a:r>
              <a:rPr lang="sk-SK" altLang="sk-SK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Legemza</a:t>
            </a:r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Bc. - Hutníctvo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14313" y="620688"/>
            <a:ext cx="8750175" cy="412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sz="2200" i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>
                <a:latin typeface="Times New Roman" pitchFamily="18" charset="0"/>
              </a:rPr>
              <a:t> </a:t>
            </a:r>
            <a:r>
              <a:rPr lang="sk-SK" altLang="sk-SK" sz="2000" dirty="0" smtClean="0">
                <a:latin typeface="Times New Roman" pitchFamily="18" charset="0"/>
              </a:rPr>
              <a:t>metalurgia,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solidFill>
                <a:srgbClr val="00B050"/>
              </a:solidFill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solidFill>
                <a:srgbClr val="00B050"/>
              </a:solidFill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solidFill>
                  <a:srgbClr val="00B050"/>
                </a:solidFill>
                <a:latin typeface="Times New Roman" pitchFamily="18" charset="0"/>
              </a:rPr>
              <a:t>ako kremeň a kremenec pri výrobe </a:t>
            </a:r>
            <a:r>
              <a:rPr lang="sk-SK" altLang="sk-SK" sz="2000" dirty="0" err="1" smtClean="0">
                <a:solidFill>
                  <a:srgbClr val="00B050"/>
                </a:solidFill>
                <a:latin typeface="Times New Roman" pitchFamily="18" charset="0"/>
              </a:rPr>
              <a:t>ferosilícia</a:t>
            </a:r>
            <a:r>
              <a:rPr lang="sk-SK" altLang="sk-SK" sz="2000" dirty="0" smtClean="0">
                <a:solidFill>
                  <a:srgbClr val="00B050"/>
                </a:solidFill>
                <a:latin typeface="Times New Roman" pitchFamily="18" charset="0"/>
              </a:rPr>
              <a:t> a kremíka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</p:txBody>
      </p:sp>
      <p:sp>
        <p:nvSpPr>
          <p:cNvPr id="8" name="Šípka dolu 7"/>
          <p:cNvSpPr/>
          <p:nvPr/>
        </p:nvSpPr>
        <p:spPr>
          <a:xfrm>
            <a:off x="827584" y="1706513"/>
            <a:ext cx="500062" cy="714375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pic>
        <p:nvPicPr>
          <p:cNvPr id="28674" name="Picture 2" descr="http://pimg.tradeindia.com/01140070/b/1/Ferro-Silicon-72-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984" y="3501168"/>
            <a:ext cx="1440000" cy="1440000"/>
          </a:xfrm>
          <a:prstGeom prst="rect">
            <a:avLst/>
          </a:prstGeom>
          <a:noFill/>
        </p:spPr>
      </p:pic>
      <p:pic>
        <p:nvPicPr>
          <p:cNvPr id="28676" name="Picture 4" descr="http://vignette4.wikia.nocookie.net/chataboutheroesrp/images/2/2c/Silicon.jpg/revision/latest?cb=2010101018232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2294" y="3501168"/>
            <a:ext cx="2204082" cy="1440000"/>
          </a:xfrm>
          <a:prstGeom prst="rect">
            <a:avLst/>
          </a:prstGeom>
          <a:noFill/>
        </p:spPr>
      </p:pic>
      <p:sp>
        <p:nvSpPr>
          <p:cNvPr id="13" name="BlokTextu 12"/>
          <p:cNvSpPr txBox="1"/>
          <p:nvPr/>
        </p:nvSpPr>
        <p:spPr bwMode="auto">
          <a:xfrm>
            <a:off x="2483768" y="4953942"/>
            <a:ext cx="2520280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sk-SK" dirty="0" err="1" smtClean="0">
                <a:solidFill>
                  <a:srgbClr val="00B050"/>
                </a:solidFill>
                <a:latin typeface="Times New Roman"/>
              </a:rPr>
              <a:t>ferosilícium</a:t>
            </a:r>
            <a:r>
              <a:rPr lang="sk-SK" dirty="0" smtClean="0">
                <a:latin typeface="Times New Roman"/>
              </a:rPr>
              <a:t> – dezoxidačná a legujúca prísada pri výrobe ocele</a:t>
            </a:r>
            <a:endParaRPr lang="sk-SK" dirty="0">
              <a:latin typeface="Times New Roman"/>
            </a:endParaRPr>
          </a:p>
        </p:txBody>
      </p:sp>
      <p:sp>
        <p:nvSpPr>
          <p:cNvPr id="14" name="BlokTextu 13"/>
          <p:cNvSpPr txBox="1"/>
          <p:nvPr/>
        </p:nvSpPr>
        <p:spPr bwMode="auto">
          <a:xfrm>
            <a:off x="5436096" y="4941168"/>
            <a:ext cx="2880320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rgbClr val="00B050"/>
                </a:solidFill>
                <a:latin typeface="Times New Roman"/>
              </a:rPr>
              <a:t>kremík</a:t>
            </a:r>
            <a:r>
              <a:rPr lang="sk-SK" dirty="0" smtClean="0">
                <a:latin typeface="Times New Roman"/>
              </a:rPr>
              <a:t> – </a:t>
            </a:r>
          </a:p>
          <a:p>
            <a:pPr algn="ctr"/>
            <a:r>
              <a:rPr lang="sk-SK" dirty="0" smtClean="0">
                <a:latin typeface="Times New Roman"/>
              </a:rPr>
              <a:t>prísada pri výrobe </a:t>
            </a:r>
            <a:r>
              <a:rPr lang="sk-SK" dirty="0" err="1" smtClean="0">
                <a:latin typeface="Times New Roman"/>
              </a:rPr>
              <a:t>silumínov</a:t>
            </a:r>
            <a:endParaRPr lang="sk-SK" dirty="0">
              <a:latin typeface="Times New Roman"/>
            </a:endParaRPr>
          </a:p>
        </p:txBody>
      </p:sp>
      <p:pic>
        <p:nvPicPr>
          <p:cNvPr id="1026" name="Picture 2" descr="http://www.danspapers.com/wp-content/uploads/2014/01/RoseQuartz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4734" y="800832"/>
            <a:ext cx="1675418" cy="111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jpeg;base64,/9j/4AAQSkZJRgABAQAAAQABAAD/2wCEAAkGBxQSEhUTExQWFhUXGRgaGRgYGR0eGhwfGRsgGBkbHx0ZICgiGiAmHBwcIzEhJSkrLi4uGyAzODMsNygtLisBCgoKDg0OGxAQGywkHyQsLCwsLCwsLCwsLCwsLCwsLCwsLCwsLCwsLCwsLCwsLCwsLCwsLCwsLCwsNyw3NyssLP/AABEIAMoA+QMBIgACEQEDEQH/xAAcAAACAgMBAQAAAAAAAAAAAAAEBQADAgYHAQj/xAA/EAABAgQEBAMHAwMDAwQDAAABAhEAAyExBBJBUQUiYXGBkaEGEzJCscHwUtHhB2LxFBUjcoKiM4OSsxZDU//EABgBAAMBAQAAAAAAAAAAAAAAAAABAgME/8QAIhEAAgICAwADAAMAAAAAAAAAAAECEQMhEjFBE1FhIjJx/9oADAMBAAIRAxEAPwDuESJEgAkSJEgAkSJEgAkSITCriPHUSiEkEk+A9YTdDSb6GsSNWn+1gZZCWYsC/wC/5WNcxHGJk2dlmqIQS1CaC7sDWIeVItYpM6Qmck2UC12IpEE5JLOH2cPHJ52HIJKFrCVEilCrcVoPGMMBIKpyUpUsHfMyi1aMA1v5pE/L+F/D+nX4rmTkpqogdyI0fEcVxCRRgQAxVUbVffd41bFe0Klg5jlrmOUVKhTwp10inkI+JnVRxqQ4HvUuafhtBqJgIcEEdI49giVyUrIJJWQU1c2Ar+0bTI4yJPKFcwsCW8zlI6wlkHLH9G6zsSlPxFvxo1ji/tcEqySinuQfTRjvCvG8dWt/dk6DMXd2Z0joAb9YAnT5cwtMQkkV94mj0oSLKelLdNplkvocYV2N8DxebMUPeTHvyJWEkVpoK/vFU6dNlKzJWutklQoXPKakKo1PWNcM9SZg92twVcraOaOCKUi7E4lRLElTAljoxY03v5xm5M047NqxXtSpJBBGVqgtmzNQECwd9X6QTw32ylKpNGRW9Sk/eNDnYgFhUKe73/mkVyZvu9ArUPVib+ukUsjF8So7FhsUiYHQoKHQxdHIjxZaJgVLUUsxOWj70qN42fhfts7CYnMP1JoR3Fj6RrHJfZlLE10btEgbC46XMDpV4GhHRjWCYuzMkSJEhgSJEiQASJEiQASJEgHivEkyEZlVOg3q33hN1sErdB0SNewnHpiywQklnYOKdzE4nxNSklLFNwwNSdna28R8kWrRfB2W8U9oUyzlQnORcvyjx1hePbRKS0yWdKoUD9W1peKZPDM9m5mCwOlQdtIDx3A0CalI5nBUTTKAGvrq9DfvGfOTNOMVpjHiPtFmWZaQw663dmu/fSFc2ajOF5SS9A9nNGJIAHd4HXIWgsA4KncFwDqHP3s0CT8QTOQGSQliUsa5nA26GE272NJVoc4jCgpBWUIYgjMyierCwb1hKcUjOvKAwNBoRbz8YnEcXlw4EzKpQoFgczJLB3ub+kK8Nic6GfkUHFHckfgiGaRjoe8MwiSl5iSEkkJU9yaAli5ALWj3AyQpJJSCtKlgUcOTzGul9OsI5gUCGzM25/GhzwbFj/0ykkMa9CbvoKesNCYTjEhSCC46hraev1jX+JcJUVcqc2a7EHx6CNjxKRlYqYGvdoqkAoSlSbfMaCne/h1gTaG1qxdwLhnuCZkzmAcISLGtSf2Me4jDJCiPizbUYeVCTYUoCIcISlar1uA1KuR3OsK8bIMkKQCVFVQagHLVzorXzMS5UwVAs+alKiMqkkEhtmIqQRZnpvHv+kCQkg0UWfoGc+tomIICEnKM4+Ybvc706R5h5TFSlllKGYGz0oa6drwMZlNAJIQnKLuKO1gztYgNDSahLHMlll8pIaqbh/H0hSEZlnlplcnTsX3g2bjDynZ/5alIZNMU4oB2OhavrHuLzfCX2ct520rpFmMSnNQlwAzONqkXdqOGesXKkBSATuQennrq+5iqQNsXKLpZhQtZlUo79dr8pjCWklwlVAzgOdbdKw0kcPExaQGAa+pamlSL+ceYrDoQtWZOVAT8I+InfZyPXximtE2xr7MYMsTmyEqSCo1FHcD+40HQCNqXxtEsAAu7ip/TQ9bxoWGxU1SCvMUyxRKKPygVej1B84rViKAKrmBP1fpeJ50tBwt2zf8AD+1Uo0mch8x+/pDfC42XNDy1pUOh+0cilhfvAAkKc3OguTU2gnCY2YLkJTmNXsTZjR/CKjlfoniXh1yJHM+G+106XMZSgtFKKLt2NwT3MbdgvaqTMucpFdxXtGqmmZSxtD6JGMtYUAQQQagi0ZRZB48c447xP3+ILEBAVlB6AVP1PlG+cXm5ZMwi+U+tPvHL8Nh800JJAZSiCbEs4tpaOfNLw3wr02X2eYpJKWokJCqk+B9Not4pOGVkkO5ZwA7n4a9anbuYom4wSwpDOWAyi4JZnNxRz0aFCJrrziqgOZZJ8EgWYDXWMUa0EyxNbIpblXNlcijV0BrakAy5BGZSM+YDKrlIACgCrm9IpmTZqSFnMjQMHLdiRSCp/EiEZOZebVJs7BjTpZx1jQlmCMYsI93mZJ0PrbrWNdM9SlFTk9ej26w7bKjO2YZnd6hjuPhFg+sey1omrzGUnMWJZmvzEtynd2d4ndl9I8xOGVyqyZkNRrfpLM+sYow4yCjM/Q172hjN4gpCQlD5UhiC4JIN3NaadBAaZic75Xq5cggh32hAuiyRh0pZahmQGcWPn4xdOxeZDGyVBQuGY693bximYRMUtSaJbRmq7Atu3oYrklqkbAFnI+0UtE9hwxIVoQH8gSK+FtIwm45ChlQnKw+Ilj6ad4XJmkZi+ahBoafyYzwyg7sLnStQTsG0udYB+D/BfpBsz3c7UIGn0gfiaitUzN8iQE1u5S9dYomYjIpE08ySDoHqz1sk600EYLmCYtRzkJKVMNkpKQATuqpbp1hNbEhbiBWtmvtRu0YTJ5UMwckACp00HYNDJUkFL5ncl3H1gXESEy0A0CxtQlyb6FvDSJRYYgIyBlM7A5tCaxVjZCgrKUirkZttydrQHhMQQFEu5q9Sa25bGtbiG3DMafd85fm5gzUuHUzMHdg17xfEzboVpU4LEUsQa+tnv/MVTJM4Ia6XIUXSOppvW70gtctnKLG+judHqAawHPlkqISFL/7bEdReGN7GisMyMiB8SQTuXP7bQPOkKUrK4YAeGmnTpGOBUUkEZgrQMw/mPcLiikqANCTprVxW5gcrDpnjODLJLAuws9g4ejB/OLGTQfMZS3A/tVe+z+LxmEB2QmprVux6N2a0FJmSwZIIAKiTmowBV10Nozf0VYv92a6Eggu9de3jFE3BsSSksKctgdNK3qBDjFSAwWlwSWYjxfpc+kerw5VLKs4yjrUENR38fGKS0S2IMfhWU46sWIt+AQKMQEyyqoa27ks9Lw+4tNKFMASKHmBzVLuX76Rq3FcYVOElgkVFPEeUMDsHsUsqwOHJL8jP0BIHoIdwj9h0NgMN1lpP/wAub7w8jqXRyvsT+1JJw5SASVkJp5/aNJBSmzBlKy9efKASbBtbxtHttjShCEpLEknyDfeNJmAZQ9qJtYF3prrHLldyOjEqiY4/GqU5JdW7DZjUadOsT3RTJQ9M2Y16Fh5wBNURQuCTUUNL19B4Q2UcyUpUzhPK9EsQ7d9u0QjQXnEqy5a5XGlTq5O3rGOGxASoFQzDMkhNCKXH+YrnYgjlLMAwo/TW0CTVMwckVo/S+0WIaypnvCVhPQAMBWodmFBp1h1JKFySlSkANVBS6lE2IV1r2jVZS08gYJOaiyWDdR+a9GNwS8wmClDQjaoNHsfvDJqx1hQh8pYFQASVBwC7Fw4IvQ6RSSQCzlBqxqLsxY1tCw4zMUJK6pbKoFlCrMN9Lh4MxOIrlFGZszgE3Gv+YGNF/vBlzJUkEu4Y0qQdD08DBMnCIXXMlIe5HKwpTU/5gCZmmJUsZf7k02od49kYkplssDM6eU7DUPev0h19i66CeIYNSCAshsrppcEsBWgfrtFEmdLSCZaEJIDqcuSbMCTSrUF2iziPEFLaYpiWyt/aDVunaMpuBw6pQKFpzqY5AWI3NTVq9K9oeid+gM6aUkBSWL5infNVqFnvXq0HSJ4Wn3ZIQnlYpoAcpYG2bWp2jGVLkBis5mDBIoO5IqYHxvuw/Klklqjez1OlH0iKssJnYMJSyidyGcl/hFDu2upgJMhYUlJ5cwusMDexL3/eG6JdElY5T8PN2oXvFU2Y61pmKTR6E1s/k7+XmKPgOYAuSlFAXoL9CGLWIvUVcWhiyQhYRlCWcAOFMWLsbh2fuYCTxEE1SClCQHbKXoFEuKN+MIeS5sqZLzAy81QSSDqCbWZ//KJct0yUJJEsUUVEAggsC+ZNQ9KD94qlSSqY4WoOPiAqDUili/8AMOJzIAU9SNWIDjLmZn8WhZ/q+VSVZXJ0ytsTTvrtEpvdGj2e43AqSkKQpbh2zUN+hrSA5HDJkxakb8z60Y08KeEN0Yl0ocZqJJSS99a9t4omcTKilUsgAIObkZjVJZX3BjSqRF+GCsM3KQ6SwDltaKci1/OD8ViMoCEnMRUk8xRregozwNPOTKpdeRwA4Icszh2bYxUllJcNnJrUkkbNqe3SFZRnNn51VtdhXtQ0vB06ehaQhBGUEvZLFm79fGEmEckkZVCopRuodjBODmpQV5y6gwregYCv8tSGJovxOGUpJuXcDzFPURpeJYLmdG7kgGr9gT4COgBRCVqIY1IYlwetAzClP0xocxjzEl8xNK3ev5vAhXo6x7BcUTOwqUBgqS0sgWYDlI8PUGNkjmn9LJxTOmyz8yAe5QpqD/uPnHS46Yu0c81TNF9ssaPfpSbJA8zU9qEePaNXXPOdKgHCHoa0Z38zeHnt2pJxGX5mS3c3t0r4QkwiAX+YV1+L+HFo5J/2Z0x/qgKXJVMVQEkk1NnbeNkRw4qSPeE+6SUuDZRZykF6WAel4pwashINbW0Z6AaeUWYSeSVFjbKOpJ2ancXeHEbsNxnD8PLVLOX4zdZOYP1dhGGLm5T/AMKUoQAGygAltD0eLOLYsLllBuGCgwdxTM+r2hIkM4Kuz1+/48USloJnScOrnMkh3fISA51cHpFfu5MtP/FLILsSVv4VdqPAhmFJyukh9L0rpXUQVPwhQFDMCFUZJe2pGn1hWNJFcrEVcsphahHkYzXLlqYBKXVtRrtaidPFoHw4yrzZHDMp+tKMzUeMFGpKQwJdi9LGhO0Kymi2SEh6DlHzOXv+eEeZBlqAEgUckWL2vFuFnlCg4JAfuPKo2iT+YVZIow/x11ikTRgv3RcjNUCtxUO9W3s8CLkqZOVQq9Wv+N6mCsRh0Ej3ZJJckKFD2+ncRTLJYtQGp1I0vCaBfh5g1OoCoIFcxAD3pejbwRMlqalqmtrVYVp26bQGrBrKyzVrmcudKDfo0WSsQoVKw4fL+oOwIFOVxTuDFxWhNuw5fOhKSsgm5TUUNA2lOusFYHEZnUtnRVzdtW+lDraNfxc1KlOlwGY3YkUZ94wnJUUu6TpluahwQBude8JhxGqOIrBUVM6nYlgwDuKUb9oy4eqgeiVEKJAYpNRdxpt0jBWLTNTlLUu7Ua7edosl4tKpQepFDTUNpa3o0Zt2VxLMTxLnUUAkmj9GazFg2kCy01yEfDdw5fpR9uWKp2Z3SARqGHkWY63j2ZiJgIPxn/p1agJF+zmHEbX0HYNJIFQ2UlLXSXqO3i1oxxUkpWUpBUm5YVFXbb1brHmGme8mEqBGw0OimOtdIFTiFJWZii5JIAfmpTmapYRbaaJ3ZfjpillCUj5QC56u5LbNu0TiEiYpS2ykADR3ISH71evaMsVnSyA3Nc6kih8DBSkiWgqVowNabRmMVh0HIArO1W6vQEXhhw/h5mHMQHS1dXBpUWrAmCw91mYUk/KzuNXa70h5LMsShyjMVMCAzEsxJenZ+kMGwz2izJwy7ZspBWTzHZ2uT+8c3nJIUMwIByp2owLmN04zxMB5cyr7WOgo/Que8JOM4Z1EhgFA635eutado07VmW06CvYKcE4xFaKzjsWt6R1iOIex84y8VLUbBae5Cjl+5jt8aw6IydnJOPTM+ImrzfEpQroHCW9BFGFVzJSAxAd+t6wZ7bYX3eMUksEzB7xJ6Gih4KD/APdCOROIfKbB62cVjklaezpjVaGoWQXdiGcF7ah7GzNesNZOEUUgykBVHYuWL/UbwJwtSZymJBzWKqjcWtG+cJSkSWPKWL1cUDOH6RUFbJyOkaUoKQpRsVMVC7kHVx3pE4vKYjLUGwfahB1uIx4tNUJxGYHMB8NnapFbF4Bn4u1qJa1D5NFAl6UpnkcpZ/zwhimcgpBZzY+d4Vy11BLk1ptV3Dat03htw/h61DOgAoFCSWvQ0ZzeBod0gSbMA6/220vmHh6xUrFlOXMHYv16htBe0Wo4dMWVM3KKFTABn2Ha8CYuUol1JUSw3YWd6lyx8IOgsz4nPIysKEZvWh6G8EYQJVJUtW4Y6uR9Px4HMoe7IJdRABBADBnsz+NLxDIEsKY3ILdNAaCsLY/DKWKpLtQgda3b5TrWLAxdKqAhi+x1DV/zGP8Ao0kAoqbkailXY6QJiJZ+EpVQ7RKdjtDDDS1ABCkkp+Vet/hNLXr+0YTMES2Y19ex3boYFlTVpD5i/fY1dB0vWDVcXBoUBX/R0F2P5SL9IFsrCLC2Ylq5gaFrGpA3FYymYawJysTmNaGjGnWg72s5c1SVVRzM1RXViel4xVKzJBNCfAtsqFz8HxBUkJTlGpu71uTo0HYOURKWrcgAEAOwJJD92hfNkZgwVuKjTazxFT5gR7tQcaNofztBoNjPhstM1BukkOzdakU5g9C1niufJmA5bKQlw50BoWap6NvAPCpqpUwEvkL0F3ZiSD9Kb3EOFYxK1j5npm6bVrS7vBoe7JgOHkpSoHOtiVAG6gakbVrGXuphmk5RmcWLG1aHR+sTH8Q9ygDLUkVctY+tKRUjjDsPdKSq7BXiCHDl4fRDYfLxCUqWZqyCh2rROw6ljYDWFmJxqZrgfCgguQ1nq2j/AEEeY1AyOXuCd60J9DFJSAlJYhg567pL3bpoRCYHs2YlLsGe+1a02g7ATVkZEk9NnOr28YDRhcwUTQGgDsxAzVd/KNg4PgRlC3Gg75Q/iaRKjspypGr8YWUzVJUecZR0Hfoa1g/2hnD/AE9XfKgZhUPZVdWDeUAcZwpM5ayoEvfoVHK7UdvKBeIKBaWNBVjrVx03jVPwiSumW8ClBSpYJKPeKCUkMa5syCevWO2RxHgi2n4bUiYgeGYDfcW6R26NYGWTs0T+p+GCkyFgcySoE/2qYHwdj4GOeTMTlpq5fwp9frHSfbmeDys4Q2batR3vHNZ0tuYVAIBHQFrRy5HcmdGNfxCcLOYs+xod/wAtG8cJ4kgoVLM0DlYZmq7sftXeObZuYJLgO1NN/KGkyRLBoolQGp1Ha1jEIp0bLxXBK5TlHMynHUWdh5PCqdhgCGJo4BZtTWn06Qdw7jZMhCVDMEuzm4J1LeHhFcqRLIUEnLsdnLmncmNU0yaZTi5aAWlqdOVNS9wC9SKfzF/CsSqWkyXyZyVPbRutKCPBKDEFYAepJpXUa/zASpyQ7tYiou4bW0MKCjOYulTkbvfwjGViCVrAVyqBsbmjJv19DAQBYKbMdW8aMO3eM8Rh0gDKCFGtX1DuGuNiYKBoqmzizs19NtIqnzVWfSrP2aDigEOzZaEtR+pJqb+UArmfL+X028IQ7MJAUDdjufRyKjaCUTlD4jQnR6NQFvGKCaPrcbfTtF+FJNPiNyNttaDr2gEy9SLudy4diSHJKtGpoXrHi8IAGzAl/hSScu/NavRzGUxRS2ZFBWlRt4nuY8TiXUzeJBoN4VsEjGWAhQApp2g/MZhoGPbloHvob07QLhly0qKiatRRO7hmapj2dPzEa9AadxTpAhuwzGcPJSlSbpckG7VIGxsNrxWJeaWTRx2Gj9Ce0EcOxjEpUOVvE+B/iPZWHyrajOL0caEeEUTYgov4hUfM9bt4RdJlZSMqnbQ0PnaDOIcMZRUHD1JrTqw8YDVIISViwOUnrer+dd4KGpJhSp0hT55cxw5ADVLPvpvAqZSCo5RQM5BIYa7/AIYzkKJJZ6PUUPX/ABZooxOCWjmfMDW7Eb0hMVUNlcQMvOlKiUnKBmYuAGrGInOmqAAWcIDPoKEEXp5QpQnMOZJY+DsYeYRGVIPKCWJLvewc1BppFITLsHgwQ6QpTEFjRqEXsaRsHD8GEEEkkMBQv4+NvOEiMYr4ErLDYAh7u/3jYsBjwXAeod7sXZiQdaaRSIZovE8KlE2ZrmILl9XUA2zkwnURld3UC6gRt1javbCWmXODMc6RXYuWv0PpGtT8H7tSXUKm79qMelITRUGqPeGzFHEYVKAMxmoIqXbMFMTq35aO5RxDgpVLxeHUGdRQED9LqBr1yk+cdvjWBlkOae0OLM2bOT8uf1Ty+R+0IkSMp5mBIOl3B18BDDjclUqdNSf1qJbQKLp62PrAk5dq5qJIBqzbHvSON9uzpj0qFeJ4aXcFyWoUsdd+0Dy5ZqClQIYl9as+4jaUICpWdTBTA3uxclu7ecKQjMhZIJY0ULgkV8NWhDR5hHQhBVo5YhovXMUClWXKFBwfvFI42AMikkMCxYEcrBq9orxPG0rADuE0ZqjSti0CY2Mpc5K03ynM+a47NptQRb/t6CWVNSKVLgFJV8JbUV0hVkAJSqgOr0tRj+XgSdIUCwp1Ppb4o0TJaHUuSUkChNSFAgv20IjGRh3mErFmFDsaBgK0HSAOHIUCHPQg77en0g2alUtZQTlVsSWe4fwh2IJmyHYBzumwpS/Wun1gDEoyUIJ6at1e9hFX+umgsmYU3qH+1YGkTC7L5npV3fQgn6ecDtjR5MmgNRnNT5fQNBcifkSr3aWAIck36xQOFzSTlTnvzBvGv2izC4cBLLORJPwg8yt61oIEJhWGm5lJK1EV5UgGvciDlkNkWA36dmtAsidLR8IqAzuSwvr11ipeICjT01rV+sJsaPOLSZYlugMQ2pIOuvaBcmUkKIDEFhbenSsYT52YkWBcsKtBuIUwlkCjBlBqsBe/RoVjrRejHgEMlgelfM3rBMvGIa5LVDV7OPlhYcy1VBWW+YnS7AN17ww4Xw5XuSV8gJBBcVFSxF9q+sNOhMNmrzAZSHI82uej7UgOYhJBSHRq10E/aHWDShTpSAAKkFJrpmG8K14ZeY5CXNg1CBajND5k8bB/dLKwVCj7W+lNWg6YjkUMiRQgPR+tbltdT6UYiQpLZixLWtv4esYhVVHbMA1qV6U7jW0Fthx/QOdKygVSoXo/qCb6Ui7/AFOgoQ1h4jyLRdhpqFkCj121PbTvpA+IlFyGBOhLN3rC2OkErxAKQ5zUZi9AGOna0N+G0SogvqcrvTVtRUtTSEWHoLqz9yAd7aaCCeEhaFEuQOjer2EWiWi/2wlqV7vK7OWcagJI7xq2PClp5bEBvv4ufSN79pZYm4VcxLukOG0Kbg7Ct40ORMUhDXzB22elB6xQkw/2eUVYiRnDlE+WSo+QYdaGOzRxLhmOy4iUpWWi0c2zKGnf6x26NIGWRbOZ+2oIxcylClPb4WHqIQKChlfqKm7uC3lG3+3+GInyplklLE6cpf6GNMxM4KGbQk62Gnm9I5MiqTOnG/4oY4nEZkgJDZEAFquHc9qsYuMge7C0EH0P8+EKZq1rYIQoAJa9XA01eDeD41JGWt3atwzgg7xPpS/Ck4ZOqXLCn6r3zX+lLQsm8ICjRTPyqILUVca0bXXpG3YmUmpZmG9BvY08D9YXzEoD7jLUf2nsxL60oI2pVshtvo1jC8IUk8oDJPUAg2DAilIYyisEJUkFqNYjoxG0MpE5IAzrytYOA7k73NYZYBOcMmUUpyl1qDEB3qSzkklt2g4rwltoSj3dcxFPOu4u14Lm4RM4qVUF3pWgDUB0pFGJwvMVS0hhTKQ56OTU/MaxiMMoWSEhtC41tWwbeJ2UmDLQUvrraj/4HpFCiQHsdq/npvBk2UrM9E/MGNG6HSM5HDJq3KWUzVJ9BTpDQ7FfvcVKmJVLpmAJYcxAtS4NH7Q4wvF0KSoT5IPVJbp16mK8XhZoyzVJIcZQRsmnhtWKcRIKQlwGKb9nBrpf6bRXEm0MZcqQtDJQR/bY9eYXpvHmO4fmSkoSoVY0p3LV+sKJCiATQG1CH2EG4WWs0I65tW0A3DvoYlDkqM5nB1AJUy/7nBfUknwaGOICSmUhgCEglPVrn8rFeGAlhU0uVl2FWAqCWt4F6aQ+wMlitZYqYJSoMAwGYMTds3qYKJuzWhLBKklTMNndqAePePVquNCKpB5XcMB0+8H8YJbMBlCTUJSOYksT56Qqw04rowal9Na9/SFRS2eypplqcFiPX94Ml8UmkhkO1XS4prAE6QFZWSxuARf9J6vd4KkykJWQ6gGvWhDPt1PRoKSHYwx80TQk5S6RUXvUtUUIrp4QBMlpqGU27Dyu4c69Yum8SSlJASSBc0o9d4FXxILLhuta36F763h2qFRYcA3MgEAm12I3L+sFJ4YaOCqvW/313hScQVu6zlDUJsO94ym8SWAw6MagEDUb6wk/sA5chIcJfMW6N4dRYiGPCsKtSaa2JNer/v1Ma3hJyStyVAAEqL3IsAbmHE7FMoAK/wCNwAAaN8xJ1DRdpKyHtjJZUU5RmyspJJNVPT4RYAO3cxqvGMOUolkK+IEH/wBs5Q+5pDjE8WBupTNQ7tbWghCrEFQzAk5Gzb8yqEeV63gi7HJUDYjAqBSQVZ3TykEORU01INKXaO65jtHJfaXHrSiUjL/yJSFKUm4K0pBU40Llr1szGOp+/P5/iNopJswlJySNa/qVIKsKlQS4SupBbKCCH+3iI5enMX5bkPsaGnWO747Cpmy1S1h0qBBjh3EcBMkzFSzmOVRFBcg6i9j9NIwzR3ZthlqicOwcvMVGYsqFQmoAI0U1DFmLAquWGWPiR+rc/wDV9YB4jxVKEtc15Ruft1hQjjhBCiD1qzDcMHjE2r02v/eVBAymnmf3HaLMGkzynKZRL82bMKdQC51oNtITYwNzgllOT3vmH3EPuGcSR7kIZhV3F3DG161YxcX9kv8ABrgeFpSrMSCXZJ0UQDmyg1ABYOd4cTZEvmUtNSkhwHIFcvrqd41w8TYOLJAAB127a2i6VxqZTMoFJZwGdiXZ+3URakiHEOwPD2Ucwz3yhwzaKV16XpAeNwmR0s4CXT51LVb4raQ+4ahKilYTylVC96szPS1oVcZnhasqQUipdqg7MNGgfQeiWVMUwBIIDtY0qW+F94Y8PmIOULWJaszXa3X5anxgcSAxq7Ei3y6EbuX84zn4QlLvnDWzC5YkOAWMTX0MOxmBmB1Z8pTUVcDUFjdu0D4rGTJriZkplKGTyqYVd67dIUzVKb4iCdjppHmH4ipAAVzAWolwPKvjBbKpML4eJSJhUtAUAQaOAQb0I0pBmJm+8UV0S7tUlm5dPE9W0gPDzU5wtHyDmSb0DFu+jPBuOklgoK/40gsHFSSMotZj0trGidoiS2MeCyWLKXmSxypD3cM40caRfxnO/IosE8rDUFjbwjV5U2Y7IBzAghujM484eYzFKSlIUXIudHNTpTWIfQ0qYvM2YygVlQU7va7kuQ7sB4vA66oYpoCWUDWrP3/mLcRiiVAUNv8ADawNnzqYFmuaADpesKiqL08rJzEJSKFgT0DgxZOUFp5QrM1Tv1LfxAPvw5Cg1dOzP5xbh1SwQebd3L2sxIB7xNWMIweDASXIBUwLjQWvqfvCnG4US1qSCMqd2cbh9ofTZgDmWQ4u6XKh6AGAwhWRS1FMzNoUCldaU/xFJeE27sDVg0JllRBUQQwsmu++9ToY9wWGcjMpwKhn6nw0gxKVqGRSXchWVIu1qi2rmwrF83BKTt/2qBIo1Hp5RaJ9MZWGlpUQtQa97tyszdzFk5UgMRLFLHKCzHcnxgXE4SaahjsHzK3L9nsI1+dPUosVHoDQHoN4lspf6F8W4jmIEtkl6lVafb6RTInmVNDEl0l+lKCu6mHaAZV6j+YNw2FHvSFNylnamZVavr/EOATegpGJ9774LPMrIEgBmCPgr4lu/SOxuvdHmY4dJmJVMWCpktTrkLVOgjtefD/qR/8AL+Y3i7OeSoYRon9Q8KlKkzikMpBQotWjkdixNekb3AHG+FoxMlUpetlC6ToodoJx5KiYOnZ88Y9MtSjyrBOgI+7vAMqTKVMAUooS9ygHSzg1drtrDriPCpgWpBZSkkgpNC4oWhFMkKCmOlGLPeopHGdhuWK92ZKQlxR0tZ0sBXsTC/AEPkq9x219YKwUpkSveVDAH+3PmKfH6RjKw5CncDM4Hdn8GVAxIY4aZdLlixIH8feM1KAADa/5vrC3DYgmtQRQ/moivE8RBVQ0AZvvAmUbDw/iSpaVJ+Qlzu+rMfx4ME7PzFTpSAB4V8WjWZWICyE5hUUqPKCpasrpUcoFwKnuT403i7JaQ296VH4gGIuA7gdDEmSykZkkLJvooOHPKa32hVP4rKSBYjRLmlSaHfTWKJHtRLzXKFWFDax62+sFoVMOmlISUqSCXN6bXH3iibIDOkihNDVw1zp/mCUY4TCEhWZFWBP2ZxB8zhaEBKkqCmSDlIcVNKuzAU772hqmK2hXw3h6zmUnlZNSCKBiRewcAUqK9obLxKVSkpX8STdugqz1LEwBxfiQkJKEHMklzUcxFKtRIBsnSF2H49KyjKeZVDmIFTpsBClQ1vZsBw2VCswSXcP31pVwDFsqUnKlCyQAKZWzXO9xtCKbxYJKHSV/qKQ4FWI8mrFsvMvEJSUqykFY+IcqagCl3hN2iktjX3aEghLkm6iWLdjQOdNfqlxPEZUtVEkltageA6xZxHioAEtLNUk/Ma1JJq4+8KZ0pK+Yunq1+7XhoRE8WMwpzy2zKyuktcgANX7Rs87EmSnKhGUqFXF/4jXcRLUkmZLQCktS6QW9CPSC+IYgrlubUAqQa1/BCaoa2YT56wTmoDqPy3aM+FYkjMoTDSjEUO94R5yEMCVCvNXe1YEm4hQOYfLuSx8Hh0Nm1f8A5GQCE8r/AKRp0rSKv93Wojmc2DU84VzZbpMzKQmjqTUfyNHjBCQKivX1+8JdiGUziE2XzqUoNVwCaWvA+O4uJiEEuoLBZgwACiHGoL67CLZCnqwAtTRvWJxaVnQlyXSaWqNR4xaIkLEzCr4Viho5q29oaSpuSWVlKS5ClOdUhrG738I11SATBuF50+7Uos6iNQ4Tv1aBaY2tDHheGEwMTzLISkAdQB+do7T/ALQjb6ftHPP6XcNmTJvvlJ/40Cij8yqgAPs5JbVo6pG8Fo55y3RIkSJFmZxb+rfDFysV74ZxLmBJzBwAuxDjUsD4xqeBQDPQZg3KmLfSo0tH0lNlJUClQCgbghx5GNR4/wD07wuIOaWDIWLGW2UnR0/s0YTxN7RvHLqmc9wPEElWQ5QLMNrXNy0CYqayVJBdznZzXlDjvp4GMsd7GcQCuTDLdNCpJRlU1lDmcPt06xrPFZOKwy88yTPSlL5wqWpIA1IJDCvh1jDi+jXkvAyXxNiQFMNjGEzHFyU63TQDpSoLQFKlrnD32HlTJyAWUUIJyk6KAFC0Xq4VPypUuRPlt/8A0lLSPMisHFlckVrxqywrR2sG6hu0FzuKHLmWs5ju57mBUcrpUUqCmszjbSvhAGLW5YGg3MMLPcZj8wCSCWJLu/p3gnC8TSB7sBTAfMgEGmzkeMKko9Ysl4gpqCBs6f4iqEx3I48yClWHChTnljJMS3UBj2NIvlcdMx8s05SfhUwZ9QxIp4QkxWLPxBSUrAA5AoFQ2UHBDeIjyThZkwLmpUkqD5k/CbX0FbXNxCoV6G+PVqFEhrlne/hAc6SUtV3AJY9IEwmORLQSqprymz7ECoPjGSZ8tYBCyDcpVSCirMv9wmILJUtI0CS/mIcYH2lmpBU5V8pLVZ9/4EDpmy1oyqSArRaQ/gQId4D2dR7otNRnoVIUGtZq0FYGhWvSqXxdMyiSwUQopNR+V1jJSCTQ07xWfZCaS8tIJ0CVpc66H6wtxU2bh1ZJyDTdge72PeJ36UqfQ694pKSkE1IJ0fK59IvGLXO5ynlQkhRYAEk6HdmhVwjFJnqyS8y1VdKASbbJeNgwvsljp6SBIWmW7gTGQXYaKY+kWo2RJpAsmUl8oCi36rDUWf8ADFC+FhQUrvQAEfb0jYB7B8RSlOQSQ1arZVA2VwCCDW9LeFieH8Qko/5MMSwIZKQve3unPWtItQIeSwU4fNKQE0DZQ7A0FmB8f3hBOKZR+KupGj6V6Uh7guC4rGTXlyJktIZ1zCqWxdzQpIX2ynwjd+A/08w0kZp4GIm3KlJZAq/KgUvqXMHx2HyJdnK5WNTUuzWTqTr2HXrFSeIqUcwDj9I/eO+jg2HYJ9xJypLge7SwN3AaheC0SUiyQOwEX8RHynzqjh05f/pyZi3ryoUW8hGy+z/sRi5qkiZLVKln4lKIBym7Jd3bpHaIkP4xPK6oHwODRJlplS0hKEhkgQREiRoZEiRIkAEiRIkAEjxo9iQAVyZKUBkpCRdgAPGkWNEiQABr4XIJJMmWSq5KEuX3LVjVeK/0uwM5WZKVyTSksskNskggeEbtEhUhps5XiP6MIJdGMmJO6paVH0UmFGL/AKM4kH/ixUpW2cLQf/HNHaokS4xL5yOAz/6ScQQKCVM6ImP/APYEwsxPsRjpNVYWckj55RzODdLIejdI+kY8iHBDWWR88yPYmepAUMHiCa/Gm/SjEdHEDcR9klykuvCzpYAJzZFFI7+PhH0gIhhfGhrK7PliQyLranUfT7tFkjFF3zON3rH0rjuFSJoJmSZS6H40JV9RCTifs7hBKU2Fw4qP/wBSP2hPG16Wst+HFZfEJj/EUtpY9WFI3XgnsX/uIQZ6ViSkvmUCFLe6U1tSqrVpWo6PwLhciXLBlyZSDX4UJH0ENkw8cDOeTWivC4VEpIRLSlCUgAJSAAAKAMIuaJEjcyJEiRIAJEiRIAJEiRIAJEiRIAJEiRIAP//Z"/>
          <p:cNvSpPr>
            <a:spLocks noChangeAspect="1" noChangeArrowheads="1"/>
          </p:cNvSpPr>
          <p:nvPr/>
        </p:nvSpPr>
        <p:spPr bwMode="auto">
          <a:xfrm>
            <a:off x="155575" y="-1668463"/>
            <a:ext cx="4286250" cy="34861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" name="AutoShape 6" descr="data:image/jpeg;base64,/9j/4AAQSkZJRgABAQAAAQABAAD/2wCEAAkGBxQSEhUTExQWFhUXGRgaGRgYGR0eGhwfGRsgGBkbHx0ZICgiGiAmHBwcIzEhJSkrLi4uGyAzODMsNygtLisBCgoKDg0OGxAQGywkHyQsLCwsLCwsLCwsLCwsLCwsLCwsLCwsLCwsLCwsLCwsLCwsLCwsLCwsLCwsNyw3NyssLP/AABEIAMoA+QMBIgACEQEDEQH/xAAcAAACAgMBAQAAAAAAAAAAAAAEBQADAgYHAQj/xAA/EAABAgQEBAMHAwMDAwQDAAABAhEAAyExBBJBUQUiYXGBkaEGEzJCscHwUtHhB2LxFBUjcoKiM4OSsxZDU//EABgBAAMBAQAAAAAAAAAAAAAAAAABAgME/8QAIhEAAgICAwADAAMAAAAAAAAAAAECEQMhEjFBE1FhIjJx/9oADAMBAAIRAxEAPwDuESJEgAkSJEgAkSJEgAkSITCriPHUSiEkEk+A9YTdDSb6GsSNWn+1gZZCWYsC/wC/5WNcxHGJk2dlmqIQS1CaC7sDWIeVItYpM6Qmck2UC12IpEE5JLOH2cPHJ52HIJKFrCVEilCrcVoPGMMBIKpyUpUsHfMyi1aMA1v5pE/L+F/D+nX4rmTkpqogdyI0fEcVxCRRgQAxVUbVffd41bFe0Klg5jlrmOUVKhTwp10inkI+JnVRxqQ4HvUuafhtBqJgIcEEdI49giVyUrIJJWQU1c2Ar+0bTI4yJPKFcwsCW8zlI6wlkHLH9G6zsSlPxFvxo1ji/tcEqySinuQfTRjvCvG8dWt/dk6DMXd2Z0joAb9YAnT5cwtMQkkV94mj0oSLKelLdNplkvocYV2N8DxebMUPeTHvyJWEkVpoK/vFU6dNlKzJWutklQoXPKakKo1PWNcM9SZg92twVcraOaOCKUi7E4lRLElTAljoxY03v5xm5M047NqxXtSpJBBGVqgtmzNQECwd9X6QTw32ylKpNGRW9Sk/eNDnYgFhUKe73/mkVyZvu9ArUPVib+ukUsjF8So7FhsUiYHQoKHQxdHIjxZaJgVLUUsxOWj70qN42fhfts7CYnMP1JoR3Fj6RrHJfZlLE10btEgbC46XMDpV4GhHRjWCYuzMkSJEhgSJEiQASJEiQASJEgHivEkyEZlVOg3q33hN1sErdB0SNewnHpiywQklnYOKdzE4nxNSklLFNwwNSdna28R8kWrRfB2W8U9oUyzlQnORcvyjx1hePbRKS0yWdKoUD9W1peKZPDM9m5mCwOlQdtIDx3A0CalI5nBUTTKAGvrq9DfvGfOTNOMVpjHiPtFmWZaQw663dmu/fSFc2ajOF5SS9A9nNGJIAHd4HXIWgsA4KncFwDqHP3s0CT8QTOQGSQliUsa5nA26GE272NJVoc4jCgpBWUIYgjMyierCwb1hKcUjOvKAwNBoRbz8YnEcXlw4EzKpQoFgczJLB3ub+kK8Nic6GfkUHFHckfgiGaRjoe8MwiSl5iSEkkJU9yaAli5ALWj3AyQpJJSCtKlgUcOTzGul9OsI5gUCGzM25/GhzwbFj/0ykkMa9CbvoKesNCYTjEhSCC46hraev1jX+JcJUVcqc2a7EHx6CNjxKRlYqYGvdoqkAoSlSbfMaCne/h1gTaG1qxdwLhnuCZkzmAcISLGtSf2Me4jDJCiPizbUYeVCTYUoCIcISlar1uA1KuR3OsK8bIMkKQCVFVQagHLVzorXzMS5UwVAs+alKiMqkkEhtmIqQRZnpvHv+kCQkg0UWfoGc+tomIICEnKM4+Ybvc706R5h5TFSlllKGYGz0oa6drwMZlNAJIQnKLuKO1gztYgNDSahLHMlll8pIaqbh/H0hSEZlnlplcnTsX3g2bjDynZ/5alIZNMU4oB2OhavrHuLzfCX2ct520rpFmMSnNQlwAzONqkXdqOGesXKkBSATuQennrq+5iqQNsXKLpZhQtZlUo79dr8pjCWklwlVAzgOdbdKw0kcPExaQGAa+pamlSL+ceYrDoQtWZOVAT8I+InfZyPXximtE2xr7MYMsTmyEqSCo1FHcD+40HQCNqXxtEsAAu7ip/TQ9bxoWGxU1SCvMUyxRKKPygVej1B84rViKAKrmBP1fpeJ50tBwt2zf8AD+1Uo0mch8x+/pDfC42XNDy1pUOh+0cilhfvAAkKc3OguTU2gnCY2YLkJTmNXsTZjR/CKjlfoniXh1yJHM+G+106XMZSgtFKKLt2NwT3MbdgvaqTMucpFdxXtGqmmZSxtD6JGMtYUAQQQagi0ZRZB48c447xP3+ILEBAVlB6AVP1PlG+cXm5ZMwi+U+tPvHL8Nh800JJAZSiCbEs4tpaOfNLw3wr02X2eYpJKWokJCqk+B9Not4pOGVkkO5ZwA7n4a9anbuYom4wSwpDOWAyi4JZnNxRz0aFCJrrziqgOZZJ8EgWYDXWMUa0EyxNbIpblXNlcijV0BrakAy5BGZSM+YDKrlIACgCrm9IpmTZqSFnMjQMHLdiRSCp/EiEZOZebVJs7BjTpZx1jQlmCMYsI93mZJ0PrbrWNdM9SlFTk9ej26w7bKjO2YZnd6hjuPhFg+sey1omrzGUnMWJZmvzEtynd2d4ndl9I8xOGVyqyZkNRrfpLM+sYow4yCjM/Q172hjN4gpCQlD5UhiC4JIN3NaadBAaZic75Xq5cggh32hAuiyRh0pZahmQGcWPn4xdOxeZDGyVBQuGY693bximYRMUtSaJbRmq7Atu3oYrklqkbAFnI+0UtE9hwxIVoQH8gSK+FtIwm45ChlQnKw+Ilj6ad4XJmkZi+ahBoafyYzwyg7sLnStQTsG0udYB+D/BfpBsz3c7UIGn0gfiaitUzN8iQE1u5S9dYomYjIpE08ySDoHqz1sk600EYLmCYtRzkJKVMNkpKQATuqpbp1hNbEhbiBWtmvtRu0YTJ5UMwckACp00HYNDJUkFL5ncl3H1gXESEy0A0CxtQlyb6FvDSJRYYgIyBlM7A5tCaxVjZCgrKUirkZttydrQHhMQQFEu5q9Sa25bGtbiG3DMafd85fm5gzUuHUzMHdg17xfEzboVpU4LEUsQa+tnv/MVTJM4Ia6XIUXSOppvW70gtctnKLG+judHqAawHPlkqISFL/7bEdReGN7GisMyMiB8SQTuXP7bQPOkKUrK4YAeGmnTpGOBUUkEZgrQMw/mPcLiikqANCTprVxW5gcrDpnjODLJLAuws9g4ejB/OLGTQfMZS3A/tVe+z+LxmEB2QmprVux6N2a0FJmSwZIIAKiTmowBV10Nozf0VYv92a6Eggu9de3jFE3BsSSksKctgdNK3qBDjFSAwWlwSWYjxfpc+kerw5VLKs4yjrUENR38fGKS0S2IMfhWU46sWIt+AQKMQEyyqoa27ks9Lw+4tNKFMASKHmBzVLuX76Rq3FcYVOElgkVFPEeUMDsHsUsqwOHJL8jP0BIHoIdwj9h0NgMN1lpP/wAub7w8jqXRyvsT+1JJw5SASVkJp5/aNJBSmzBlKy9efKASbBtbxtHttjShCEpLEknyDfeNJmAZQ9qJtYF3prrHLldyOjEqiY4/GqU5JdW7DZjUadOsT3RTJQ9M2Y16Fh5wBNURQuCTUUNL19B4Q2UcyUpUzhPK9EsQ7d9u0QjQXnEqy5a5XGlTq5O3rGOGxASoFQzDMkhNCKXH+YrnYgjlLMAwo/TW0CTVMwckVo/S+0WIaypnvCVhPQAMBWodmFBp1h1JKFySlSkANVBS6lE2IV1r2jVZS08gYJOaiyWDdR+a9GNwS8wmClDQjaoNHsfvDJqx1hQh8pYFQASVBwC7Fw4IvQ6RSSQCzlBqxqLsxY1tCw4zMUJK6pbKoFlCrMN9Lh4MxOIrlFGZszgE3Gv+YGNF/vBlzJUkEu4Y0qQdD08DBMnCIXXMlIe5HKwpTU/5gCZmmJUsZf7k02od49kYkplssDM6eU7DUPev0h19i66CeIYNSCAshsrppcEsBWgfrtFEmdLSCZaEJIDqcuSbMCTSrUF2iziPEFLaYpiWyt/aDVunaMpuBw6pQKFpzqY5AWI3NTVq9K9oeid+gM6aUkBSWL5infNVqFnvXq0HSJ4Wn3ZIQnlYpoAcpYG2bWp2jGVLkBis5mDBIoO5IqYHxvuw/Klklqjez1OlH0iKssJnYMJSyidyGcl/hFDu2upgJMhYUlJ5cwusMDexL3/eG6JdElY5T8PN2oXvFU2Y61pmKTR6E1s/k7+XmKPgOYAuSlFAXoL9CGLWIvUVcWhiyQhYRlCWcAOFMWLsbh2fuYCTxEE1SClCQHbKXoFEuKN+MIeS5sqZLzAy81QSSDqCbWZ//KJct0yUJJEsUUVEAggsC+ZNQ9KD94qlSSqY4WoOPiAqDUili/8AMOJzIAU9SNWIDjLmZn8WhZ/q+VSVZXJ0ytsTTvrtEpvdGj2e43AqSkKQpbh2zUN+hrSA5HDJkxakb8z60Y08KeEN0Yl0ocZqJJSS99a9t4omcTKilUsgAIObkZjVJZX3BjSqRF+GCsM3KQ6SwDltaKci1/OD8ViMoCEnMRUk8xRregozwNPOTKpdeRwA4Icszh2bYxUllJcNnJrUkkbNqe3SFZRnNn51VtdhXtQ0vB06ehaQhBGUEvZLFm79fGEmEckkZVCopRuodjBODmpQV5y6gwregYCv8tSGJovxOGUpJuXcDzFPURpeJYLmdG7kgGr9gT4COgBRCVqIY1IYlwetAzClP0xocxjzEl8xNK3ev5vAhXo6x7BcUTOwqUBgqS0sgWYDlI8PUGNkjmn9LJxTOmyz8yAe5QpqD/uPnHS46Yu0c81TNF9ssaPfpSbJA8zU9qEePaNXXPOdKgHCHoa0Z38zeHnt2pJxGX5mS3c3t0r4QkwiAX+YV1+L+HFo5J/2Z0x/qgKXJVMVQEkk1NnbeNkRw4qSPeE+6SUuDZRZykF6WAel4pwashINbW0Z6AaeUWYSeSVFjbKOpJ2ancXeHEbsNxnD8PLVLOX4zdZOYP1dhGGLm5T/AMKUoQAGygAltD0eLOLYsLllBuGCgwdxTM+r2hIkM4Kuz1+/48USloJnScOrnMkh3fISA51cHpFfu5MtP/FLILsSVv4VdqPAhmFJyukh9L0rpXUQVPwhQFDMCFUZJe2pGn1hWNJFcrEVcsphahHkYzXLlqYBKXVtRrtaidPFoHw4yrzZHDMp+tKMzUeMFGpKQwJdi9LGhO0Kymi2SEh6DlHzOXv+eEeZBlqAEgUckWL2vFuFnlCg4JAfuPKo2iT+YVZIow/x11ikTRgv3RcjNUCtxUO9W3s8CLkqZOVQq9Wv+N6mCsRh0Ej3ZJJckKFD2+ncRTLJYtQGp1I0vCaBfh5g1OoCoIFcxAD3pejbwRMlqalqmtrVYVp26bQGrBrKyzVrmcudKDfo0WSsQoVKw4fL+oOwIFOVxTuDFxWhNuw5fOhKSsgm5TUUNA2lOusFYHEZnUtnRVzdtW+lDraNfxc1KlOlwGY3YkUZ94wnJUUu6TpluahwQBude8JhxGqOIrBUVM6nYlgwDuKUb9oy4eqgeiVEKJAYpNRdxpt0jBWLTNTlLUu7Ua7edosl4tKpQepFDTUNpa3o0Zt2VxLMTxLnUUAkmj9GazFg2kCy01yEfDdw5fpR9uWKp2Z3SARqGHkWY63j2ZiJgIPxn/p1agJF+zmHEbX0HYNJIFQ2UlLXSXqO3i1oxxUkpWUpBUm5YVFXbb1brHmGme8mEqBGw0OimOtdIFTiFJWZii5JIAfmpTmapYRbaaJ3ZfjpillCUj5QC56u5LbNu0TiEiYpS2ykADR3ISH71evaMsVnSyA3Nc6kih8DBSkiWgqVowNabRmMVh0HIArO1W6vQEXhhw/h5mHMQHS1dXBpUWrAmCw91mYUk/KzuNXa70h5LMsShyjMVMCAzEsxJenZ+kMGwz2izJwy7ZspBWTzHZ2uT+8c3nJIUMwIByp2owLmN04zxMB5cyr7WOgo/Que8JOM4Z1EhgFA635eutado07VmW06CvYKcE4xFaKzjsWt6R1iOIex84y8VLUbBae5Cjl+5jt8aw6IydnJOPTM+ImrzfEpQroHCW9BFGFVzJSAxAd+t6wZ7bYX3eMUksEzB7xJ6Gih4KD/APdCOROIfKbB62cVjklaezpjVaGoWQXdiGcF7ah7GzNesNZOEUUgykBVHYuWL/UbwJwtSZymJBzWKqjcWtG+cJSkSWPKWL1cUDOH6RUFbJyOkaUoKQpRsVMVC7kHVx3pE4vKYjLUGwfahB1uIx4tNUJxGYHMB8NnapFbF4Bn4u1qJa1D5NFAl6UpnkcpZ/zwhimcgpBZzY+d4Vy11BLk1ptV3Dat03htw/h61DOgAoFCSWvQ0ZzeBod0gSbMA6/220vmHh6xUrFlOXMHYv16htBe0Wo4dMWVM3KKFTABn2Ha8CYuUol1JUSw3YWd6lyx8IOgsz4nPIysKEZvWh6G8EYQJVJUtW4Y6uR9Px4HMoe7IJdRABBADBnsz+NLxDIEsKY3ILdNAaCsLY/DKWKpLtQgda3b5TrWLAxdKqAhi+x1DV/zGP8Ao0kAoqbkailXY6QJiJZ+EpVQ7RKdjtDDDS1ABCkkp+Vet/hNLXr+0YTMES2Y19ex3boYFlTVpD5i/fY1dB0vWDVcXBoUBX/R0F2P5SL9IFsrCLC2Ylq5gaFrGpA3FYymYawJysTmNaGjGnWg72s5c1SVVRzM1RXViel4xVKzJBNCfAtsqFz8HxBUkJTlGpu71uTo0HYOURKWrcgAEAOwJJD92hfNkZgwVuKjTazxFT5gR7tQcaNofztBoNjPhstM1BukkOzdakU5g9C1niufJmA5bKQlw50BoWap6NvAPCpqpUwEvkL0F3ZiSD9Kb3EOFYxK1j5npm6bVrS7vBoe7JgOHkpSoHOtiVAG6gakbVrGXuphmk5RmcWLG1aHR+sTH8Q9ygDLUkVctY+tKRUjjDsPdKSq7BXiCHDl4fRDYfLxCUqWZqyCh2rROw6ljYDWFmJxqZrgfCgguQ1nq2j/AEEeY1AyOXuCd60J9DFJSAlJYhg567pL3bpoRCYHs2YlLsGe+1a02g7ATVkZEk9NnOr28YDRhcwUTQGgDsxAzVd/KNg4PgRlC3Gg75Q/iaRKjspypGr8YWUzVJUecZR0Hfoa1g/2hnD/AE9XfKgZhUPZVdWDeUAcZwpM5ayoEvfoVHK7UdvKBeIKBaWNBVjrVx03jVPwiSumW8ClBSpYJKPeKCUkMa5syCevWO2RxHgi2n4bUiYgeGYDfcW6R26NYGWTs0T+p+GCkyFgcySoE/2qYHwdj4GOeTMTlpq5fwp9frHSfbmeDys4Q2batR3vHNZ0tuYVAIBHQFrRy5HcmdGNfxCcLOYs+xod/wAtG8cJ4kgoVLM0DlYZmq7sftXeObZuYJLgO1NN/KGkyRLBoolQGp1Ha1jEIp0bLxXBK5TlHMynHUWdh5PCqdhgCGJo4BZtTWn06Qdw7jZMhCVDMEuzm4J1LeHhFcqRLIUEnLsdnLmncmNU0yaZTi5aAWlqdOVNS9wC9SKfzF/CsSqWkyXyZyVPbRutKCPBKDEFYAepJpXUa/zASpyQ7tYiou4bW0MKCjOYulTkbvfwjGViCVrAVyqBsbmjJv19DAQBYKbMdW8aMO3eM8Rh0gDKCFGtX1DuGuNiYKBoqmzizs19NtIqnzVWfSrP2aDigEOzZaEtR+pJqb+UArmfL+X028IQ7MJAUDdjufRyKjaCUTlD4jQnR6NQFvGKCaPrcbfTtF+FJNPiNyNttaDr2gEy9SLudy4diSHJKtGpoXrHi8IAGzAl/hSScu/NavRzGUxRS2ZFBWlRt4nuY8TiXUzeJBoN4VsEjGWAhQApp2g/MZhoGPbloHvob07QLhly0qKiatRRO7hmapj2dPzEa9AadxTpAhuwzGcPJSlSbpckG7VIGxsNrxWJeaWTRx2Gj9Ce0EcOxjEpUOVvE+B/iPZWHyrajOL0caEeEUTYgov4hUfM9bt4RdJlZSMqnbQ0PnaDOIcMZRUHD1JrTqw8YDVIISViwOUnrer+dd4KGpJhSp0hT55cxw5ADVLPvpvAqZSCo5RQM5BIYa7/AIYzkKJJZ6PUUPX/ABZooxOCWjmfMDW7Eb0hMVUNlcQMvOlKiUnKBmYuAGrGInOmqAAWcIDPoKEEXp5QpQnMOZJY+DsYeYRGVIPKCWJLvewc1BppFITLsHgwQ6QpTEFjRqEXsaRsHD8GEEEkkMBQv4+NvOEiMYr4ErLDYAh7u/3jYsBjwXAeod7sXZiQdaaRSIZovE8KlE2ZrmILl9XUA2zkwnURld3UC6gRt1javbCWmXODMc6RXYuWv0PpGtT8H7tSXUKm79qMelITRUGqPeGzFHEYVKAMxmoIqXbMFMTq35aO5RxDgpVLxeHUGdRQED9LqBr1yk+cdvjWBlkOae0OLM2bOT8uf1Ty+R+0IkSMp5mBIOl3B18BDDjclUqdNSf1qJbQKLp62PrAk5dq5qJIBqzbHvSON9uzpj0qFeJ4aXcFyWoUsdd+0Dy5ZqClQIYl9as+4jaUICpWdTBTA3uxclu7ecKQjMhZIJY0ULgkV8NWhDR5hHQhBVo5YhovXMUClWXKFBwfvFI42AMikkMCxYEcrBq9orxPG0rADuE0ZqjSti0CY2Mpc5K03ynM+a47NptQRb/t6CWVNSKVLgFJV8JbUV0hVkAJSqgOr0tRj+XgSdIUCwp1Ppb4o0TJaHUuSUkChNSFAgv20IjGRh3mErFmFDsaBgK0HSAOHIUCHPQg77en0g2alUtZQTlVsSWe4fwh2IJmyHYBzumwpS/Wun1gDEoyUIJ6at1e9hFX+umgsmYU3qH+1YGkTC7L5npV3fQgn6ecDtjR5MmgNRnNT5fQNBcifkSr3aWAIck36xQOFzSTlTnvzBvGv2izC4cBLLORJPwg8yt61oIEJhWGm5lJK1EV5UgGvciDlkNkWA36dmtAsidLR8IqAzuSwvr11ipeICjT01rV+sJsaPOLSZYlugMQ2pIOuvaBcmUkKIDEFhbenSsYT52YkWBcsKtBuIUwlkCjBlBqsBe/RoVjrRejHgEMlgelfM3rBMvGIa5LVDV7OPlhYcy1VBWW+YnS7AN17ww4Xw5XuSV8gJBBcVFSxF9q+sNOhMNmrzAZSHI82uej7UgOYhJBSHRq10E/aHWDShTpSAAKkFJrpmG8K14ZeY5CXNg1CBajND5k8bB/dLKwVCj7W+lNWg6YjkUMiRQgPR+tbltdT6UYiQpLZixLWtv4esYhVVHbMA1qV6U7jW0Fthx/QOdKygVSoXo/qCb6Ui7/AFOgoQ1h4jyLRdhpqFkCj121PbTvpA+IlFyGBOhLN3rC2OkErxAKQ5zUZi9AGOna0N+G0SogvqcrvTVtRUtTSEWHoLqz9yAd7aaCCeEhaFEuQOjer2EWiWi/2wlqV7vK7OWcagJI7xq2PClp5bEBvv4ufSN79pZYm4VcxLukOG0Kbg7Ct40ORMUhDXzB22elB6xQkw/2eUVYiRnDlE+WSo+QYdaGOzRxLhmOy4iUpWWi0c2zKGnf6x26NIGWRbOZ+2oIxcylClPb4WHqIQKChlfqKm7uC3lG3+3+GInyplklLE6cpf6GNMxM4KGbQk62Gnm9I5MiqTOnG/4oY4nEZkgJDZEAFquHc9qsYuMge7C0EH0P8+EKZq1rYIQoAJa9XA01eDeD41JGWt3atwzgg7xPpS/Ck4ZOqXLCn6r3zX+lLQsm8ICjRTPyqILUVca0bXXpG3YmUmpZmG9BvY08D9YXzEoD7jLUf2nsxL60oI2pVshtvo1jC8IUk8oDJPUAg2DAilIYyisEJUkFqNYjoxG0MpE5IAzrytYOA7k73NYZYBOcMmUUpyl1qDEB3qSzkklt2g4rwltoSj3dcxFPOu4u14Lm4RM4qVUF3pWgDUB0pFGJwvMVS0hhTKQ56OTU/MaxiMMoWSEhtC41tWwbeJ2UmDLQUvrraj/4HpFCiQHsdq/npvBk2UrM9E/MGNG6HSM5HDJq3KWUzVJ9BTpDQ7FfvcVKmJVLpmAJYcxAtS4NH7Q4wvF0KSoT5IPVJbp16mK8XhZoyzVJIcZQRsmnhtWKcRIKQlwGKb9nBrpf6bRXEm0MZcqQtDJQR/bY9eYXpvHmO4fmSkoSoVY0p3LV+sKJCiATQG1CH2EG4WWs0I65tW0A3DvoYlDkqM5nB1AJUy/7nBfUknwaGOICSmUhgCEglPVrn8rFeGAlhU0uVl2FWAqCWt4F6aQ+wMlitZYqYJSoMAwGYMTds3qYKJuzWhLBKklTMNndqAePePVquNCKpB5XcMB0+8H8YJbMBlCTUJSOYksT56Qqw04rowal9Na9/SFRS2eypplqcFiPX94Ml8UmkhkO1XS4prAE6QFZWSxuARf9J6vd4KkykJWQ6gGvWhDPt1PRoKSHYwx80TQk5S6RUXvUtUUIrp4QBMlpqGU27Dyu4c69Yum8SSlJASSBc0o9d4FXxILLhuta36F763h2qFRYcA3MgEAm12I3L+sFJ4YaOCqvW/313hScQVu6zlDUJsO94ym8SWAw6MagEDUb6wk/sA5chIcJfMW6N4dRYiGPCsKtSaa2JNer/v1Ma3hJyStyVAAEqL3IsAbmHE7FMoAK/wCNwAAaN8xJ1DRdpKyHtjJZUU5RmyspJJNVPT4RYAO3cxqvGMOUolkK+IEH/wBs5Q+5pDjE8WBupTNQ7tbWghCrEFQzAk5Gzb8yqEeV63gi7HJUDYjAqBSQVZ3TykEORU01INKXaO65jtHJfaXHrSiUjL/yJSFKUm4K0pBU40Llr1szGOp+/P5/iNopJswlJySNa/qVIKsKlQS4SupBbKCCH+3iI5enMX5bkPsaGnWO747Cpmy1S1h0qBBjh3EcBMkzFSzmOVRFBcg6i9j9NIwzR3ZthlqicOwcvMVGYsqFQmoAI0U1DFmLAquWGWPiR+rc/wDV9YB4jxVKEtc15Ruft1hQjjhBCiD1qzDcMHjE2r02v/eVBAymnmf3HaLMGkzynKZRL82bMKdQC51oNtITYwNzgllOT3vmH3EPuGcSR7kIZhV3F3DG161YxcX9kv8ABrgeFpSrMSCXZJ0UQDmyg1ABYOd4cTZEvmUtNSkhwHIFcvrqd41w8TYOLJAAB127a2i6VxqZTMoFJZwGdiXZ+3URakiHEOwPD2Ucwz3yhwzaKV16XpAeNwmR0s4CXT51LVb4raQ+4ahKilYTylVC96szPS1oVcZnhasqQUipdqg7MNGgfQeiWVMUwBIIDtY0qW+F94Y8PmIOULWJaszXa3X5anxgcSAxq7Ei3y6EbuX84zn4QlLvnDWzC5YkOAWMTX0MOxmBmB1Z8pTUVcDUFjdu0D4rGTJriZkplKGTyqYVd67dIUzVKb4iCdjppHmH4ipAAVzAWolwPKvjBbKpML4eJSJhUtAUAQaOAQb0I0pBmJm+8UV0S7tUlm5dPE9W0gPDzU5wtHyDmSb0DFu+jPBuOklgoK/40gsHFSSMotZj0trGidoiS2MeCyWLKXmSxypD3cM40caRfxnO/IosE8rDUFjbwjV5U2Y7IBzAghujM484eYzFKSlIUXIudHNTpTWIfQ0qYvM2YygVlQU7va7kuQ7sB4vA66oYpoCWUDWrP3/mLcRiiVAUNv8ADawNnzqYFmuaADpesKiqL08rJzEJSKFgT0DgxZOUFp5QrM1Tv1LfxAPvw5Cg1dOzP5xbh1SwQebd3L2sxIB7xNWMIweDASXIBUwLjQWvqfvCnG4US1qSCMqd2cbh9ofTZgDmWQ4u6XKh6AGAwhWRS1FMzNoUCldaU/xFJeE27sDVg0JllRBUQQwsmu++9ToY9wWGcjMpwKhn6nw0gxKVqGRSXchWVIu1qi2rmwrF83BKTt/2qBIo1Hp5RaJ9MZWGlpUQtQa97tyszdzFk5UgMRLFLHKCzHcnxgXE4SaahjsHzK3L9nsI1+dPUosVHoDQHoN4lspf6F8W4jmIEtkl6lVafb6RTInmVNDEl0l+lKCu6mHaAZV6j+YNw2FHvSFNylnamZVavr/EOATegpGJ9774LPMrIEgBmCPgr4lu/SOxuvdHmY4dJmJVMWCpktTrkLVOgjtefD/qR/8AL+Y3i7OeSoYRon9Q8KlKkzikMpBQotWjkdixNekb3AHG+FoxMlUpetlC6ToodoJx5KiYOnZ88Y9MtSjyrBOgI+7vAMqTKVMAUooS9ygHSzg1drtrDriPCpgWpBZSkkgpNC4oWhFMkKCmOlGLPeopHGdhuWK92ZKQlxR0tZ0sBXsTC/AEPkq9x219YKwUpkSveVDAH+3PmKfH6RjKw5CncDM4Hdn8GVAxIY4aZdLlixIH8feM1KAADa/5vrC3DYgmtQRQ/moivE8RBVQ0AZvvAmUbDw/iSpaVJ+Qlzu+rMfx4ME7PzFTpSAB4V8WjWZWICyE5hUUqPKCpasrpUcoFwKnuT403i7JaQ296VH4gGIuA7gdDEmSykZkkLJvooOHPKa32hVP4rKSBYjRLmlSaHfTWKJHtRLzXKFWFDax62+sFoVMOmlISUqSCXN6bXH3iibIDOkihNDVw1zp/mCUY4TCEhWZFWBP2ZxB8zhaEBKkqCmSDlIcVNKuzAU772hqmK2hXw3h6zmUnlZNSCKBiRewcAUqK9obLxKVSkpX8STdugqz1LEwBxfiQkJKEHMklzUcxFKtRIBsnSF2H49KyjKeZVDmIFTpsBClQ1vZsBw2VCswSXcP31pVwDFsqUnKlCyQAKZWzXO9xtCKbxYJKHSV/qKQ4FWI8mrFsvMvEJSUqykFY+IcqagCl3hN2iktjX3aEghLkm6iWLdjQOdNfqlxPEZUtVEkltageA6xZxHioAEtLNUk/Ma1JJq4+8KZ0pK+Yunq1+7XhoRE8WMwpzy2zKyuktcgANX7Rs87EmSnKhGUqFXF/4jXcRLUkmZLQCktS6QW9CPSC+IYgrlubUAqQa1/BCaoa2YT56wTmoDqPy3aM+FYkjMoTDSjEUO94R5yEMCVCvNXe1YEm4hQOYfLuSx8Hh0Nm1f8A5GQCE8r/AKRp0rSKv93Wojmc2DU84VzZbpMzKQmjqTUfyNHjBCQKivX1+8JdiGUziE2XzqUoNVwCaWvA+O4uJiEEuoLBZgwACiHGoL67CLZCnqwAtTRvWJxaVnQlyXSaWqNR4xaIkLEzCr4Viho5q29oaSpuSWVlKS5ClOdUhrG738I11SATBuF50+7Uos6iNQ4Tv1aBaY2tDHheGEwMTzLISkAdQB+do7T/ALQjb6ftHPP6XcNmTJvvlJ/40Cij8yqgAPs5JbVo6pG8Fo55y3RIkSJFmZxb+rfDFysV74ZxLmBJzBwAuxDjUsD4xqeBQDPQZg3KmLfSo0tH0lNlJUClQCgbghx5GNR4/wD07wuIOaWDIWLGW2UnR0/s0YTxN7RvHLqmc9wPEElWQ5QLMNrXNy0CYqayVJBdznZzXlDjvp4GMsd7GcQCuTDLdNCpJRlU1lDmcPt06xrPFZOKwy88yTPSlL5wqWpIA1IJDCvh1jDi+jXkvAyXxNiQFMNjGEzHFyU63TQDpSoLQFKlrnD32HlTJyAWUUIJyk6KAFC0Xq4VPypUuRPlt/8A0lLSPMisHFlckVrxqywrR2sG6hu0FzuKHLmWs5ju57mBUcrpUUqCmszjbSvhAGLW5YGg3MMLPcZj8wCSCWJLu/p3gnC8TSB7sBTAfMgEGmzkeMKko9Ysl4gpqCBs6f4iqEx3I48yClWHChTnljJMS3UBj2NIvlcdMx8s05SfhUwZ9QxIp4QkxWLPxBSUrAA5AoFQ2UHBDeIjyThZkwLmpUkqD5k/CbX0FbXNxCoV6G+PVqFEhrlne/hAc6SUtV3AJY9IEwmORLQSqprymz7ECoPjGSZ8tYBCyDcpVSCirMv9wmILJUtI0CS/mIcYH2lmpBU5V8pLVZ9/4EDpmy1oyqSArRaQ/gQId4D2dR7otNRnoVIUGtZq0FYGhWvSqXxdMyiSwUQopNR+V1jJSCTQ07xWfZCaS8tIJ0CVpc66H6wtxU2bh1ZJyDTdge72PeJ36UqfQ694pKSkE1IJ0fK59IvGLXO5ynlQkhRYAEk6HdmhVwjFJnqyS8y1VdKASbbJeNgwvsljp6SBIWmW7gTGQXYaKY+kWo2RJpAsmUl8oCi36rDUWf8ADFC+FhQUrvQAEfb0jYB7B8RSlOQSQ1arZVA2VwCCDW9LeFieH8Qko/5MMSwIZKQve3unPWtItQIeSwU4fNKQE0DZQ7A0FmB8f3hBOKZR+KupGj6V6Uh7guC4rGTXlyJktIZ1zCqWxdzQpIX2ynwjd+A/08w0kZp4GIm3KlJZAq/KgUvqXMHx2HyJdnK5WNTUuzWTqTr2HXrFSeIqUcwDj9I/eO+jg2HYJ9xJypLge7SwN3AaheC0SUiyQOwEX8RHynzqjh05f/pyZi3ryoUW8hGy+z/sRi5qkiZLVKln4lKIBym7Jd3bpHaIkP4xPK6oHwODRJlplS0hKEhkgQREiRoZEiRIkAEiRIkAEjxo9iQAVyZKUBkpCRdgAPGkWNEiQABr4XIJJMmWSq5KEuX3LVjVeK/0uwM5WZKVyTSksskNskggeEbtEhUhps5XiP6MIJdGMmJO6paVH0UmFGL/AKM4kH/ixUpW2cLQf/HNHaokS4xL5yOAz/6ScQQKCVM6ImP/APYEwsxPsRjpNVYWckj55RzODdLIejdI+kY8iHBDWWR88yPYmepAUMHiCa/Gm/SjEdHEDcR9klykuvCzpYAJzZFFI7+PhH0gIhhfGhrK7PliQyLranUfT7tFkjFF3zON3rH0rjuFSJoJmSZS6H40JV9RCTifs7hBKU2Fw4qP/wBSP2hPG16Wst+HFZfEJj/EUtpY9WFI3XgnsX/uIQZ6ViSkvmUCFLe6U1tSqrVpWo6PwLhciXLBlyZSDX4UJH0ENkw8cDOeTWivC4VEpIRLSlCUgAJSAAAKAMIuaJEjcyJEiRIAJEiRIAJEiRIAJEiRIAJEiRIAP//Z"/>
          <p:cNvSpPr>
            <a:spLocks noChangeAspect="1" noChangeArrowheads="1"/>
          </p:cNvSpPr>
          <p:nvPr/>
        </p:nvSpPr>
        <p:spPr bwMode="auto">
          <a:xfrm>
            <a:off x="307975" y="-1516063"/>
            <a:ext cx="4286250" cy="34861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32" name="Picture 8" descr="http://flexiblelearning.auckland.ac.nz/rocks_minerals/rocks/images/quartzite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1515" y="764832"/>
            <a:ext cx="1416392" cy="115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BlokTextu 15"/>
          <p:cNvSpPr txBox="1"/>
          <p:nvPr/>
        </p:nvSpPr>
        <p:spPr bwMode="auto">
          <a:xfrm>
            <a:off x="4264734" y="1844824"/>
            <a:ext cx="3763650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00B050"/>
                </a:solidFill>
                <a:latin typeface="Times New Roman"/>
              </a:rPr>
              <a:t>       kremeň                           kremenec</a:t>
            </a:r>
          </a:p>
          <a:p>
            <a:r>
              <a:rPr lang="sk-SK" dirty="0" smtClean="0">
                <a:latin typeface="Times New Roman"/>
              </a:rPr>
              <a:t>             obsah </a:t>
            </a:r>
            <a:r>
              <a:rPr lang="sk-SK" dirty="0">
                <a:latin typeface="Times New Roman"/>
              </a:rPr>
              <a:t>cca </a:t>
            </a:r>
            <a:r>
              <a:rPr lang="sk-SK" dirty="0" smtClean="0">
                <a:latin typeface="Times New Roman"/>
              </a:rPr>
              <a:t>97 </a:t>
            </a:r>
            <a:r>
              <a:rPr lang="sk-SK" dirty="0">
                <a:latin typeface="Times New Roman"/>
              </a:rPr>
              <a:t>– </a:t>
            </a:r>
            <a:r>
              <a:rPr lang="sk-SK" dirty="0" smtClean="0">
                <a:latin typeface="Times New Roman"/>
              </a:rPr>
              <a:t>99,5 </a:t>
            </a:r>
            <a:r>
              <a:rPr lang="sk-SK" dirty="0">
                <a:latin typeface="Times New Roman"/>
              </a:rPr>
              <a:t>% </a:t>
            </a:r>
            <a:r>
              <a:rPr lang="sk-SK" dirty="0" smtClean="0">
                <a:latin typeface="Times New Roman"/>
              </a:rPr>
              <a:t>SiO</a:t>
            </a:r>
            <a:r>
              <a:rPr lang="sk-SK" baseline="-25000" dirty="0" smtClean="0">
                <a:latin typeface="Times New Roman"/>
              </a:rPr>
              <a:t>2</a:t>
            </a:r>
            <a:endParaRPr lang="sk-SK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Použitie pri výrobe kovového kremíka – minerál kremeň.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Jaroslav </a:t>
            </a:r>
            <a:r>
              <a:rPr lang="sk-SK" altLang="sk-SK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Legemza</a:t>
            </a:r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Bc. - Hutníctvo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14313" y="620688"/>
            <a:ext cx="8750175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sz="2200" i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>
                <a:latin typeface="Times New Roman" pitchFamily="18" charset="0"/>
              </a:rPr>
              <a:t> </a:t>
            </a:r>
            <a:r>
              <a:rPr lang="sk-SK" altLang="sk-SK" sz="2000" dirty="0" smtClean="0">
                <a:latin typeface="Times New Roman" pitchFamily="18" charset="0"/>
              </a:rPr>
              <a:t>metalurgia,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solidFill>
                <a:srgbClr val="00B050"/>
              </a:solidFill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17804"/>
          <a:stretch>
            <a:fillRect/>
          </a:stretch>
        </p:blipFill>
        <p:spPr bwMode="auto">
          <a:xfrm>
            <a:off x="-36512" y="620690"/>
            <a:ext cx="9180512" cy="5451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ok 7" descr="iran rerroalloys.jpg"/>
          <p:cNvPicPr>
            <a:picLocks noChangeAspect="1"/>
          </p:cNvPicPr>
          <p:nvPr/>
        </p:nvPicPr>
        <p:blipFill>
          <a:blip r:embed="rId3" cstate="screen">
            <a:lum bright="-10000" contrast="1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13772"/>
          <a:stretch>
            <a:fillRect/>
          </a:stretch>
        </p:blipFill>
        <p:spPr>
          <a:xfrm>
            <a:off x="1835696" y="836712"/>
            <a:ext cx="4435571" cy="203297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BlokTextu 1"/>
          <p:cNvSpPr txBox="1"/>
          <p:nvPr/>
        </p:nvSpPr>
        <p:spPr bwMode="auto">
          <a:xfrm>
            <a:off x="35496" y="3286725"/>
            <a:ext cx="2520280" cy="64633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chemeClr val="bg1"/>
                </a:solidFill>
                <a:latin typeface="Times New Roman"/>
              </a:rPr>
              <a:t>kremeň, resp. kremenec</a:t>
            </a:r>
          </a:p>
          <a:p>
            <a:pPr algn="ctr"/>
            <a:r>
              <a:rPr lang="sk-SK" dirty="0" smtClean="0">
                <a:solidFill>
                  <a:schemeClr val="bg1"/>
                </a:solidFill>
                <a:latin typeface="Times New Roman"/>
              </a:rPr>
              <a:t>(97 – 99,5 % SiO</a:t>
            </a:r>
            <a:r>
              <a:rPr lang="sk-SK" baseline="-25000" dirty="0" smtClean="0">
                <a:solidFill>
                  <a:schemeClr val="bg1"/>
                </a:solidFill>
                <a:latin typeface="Times New Roman"/>
              </a:rPr>
              <a:t>2</a:t>
            </a:r>
            <a:r>
              <a:rPr lang="sk-SK" dirty="0" smtClean="0">
                <a:solidFill>
                  <a:schemeClr val="bg1"/>
                </a:solidFill>
                <a:latin typeface="Times New Roman"/>
              </a:rPr>
              <a:t>)</a:t>
            </a:r>
            <a:endParaRPr lang="sk-SK" dirty="0">
              <a:solidFill>
                <a:schemeClr val="bg1"/>
              </a:solidFill>
              <a:latin typeface="Times New Roman"/>
            </a:endParaRPr>
          </a:p>
        </p:txBody>
      </p:sp>
      <p:sp>
        <p:nvSpPr>
          <p:cNvPr id="15" name="BlokTextu 14"/>
          <p:cNvSpPr txBox="1"/>
          <p:nvPr/>
        </p:nvSpPr>
        <p:spPr bwMode="auto">
          <a:xfrm>
            <a:off x="3203848" y="2924944"/>
            <a:ext cx="2952328" cy="36933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rgbClr val="FFFF00"/>
                </a:solidFill>
                <a:latin typeface="Times New Roman"/>
              </a:rPr>
              <a:t>SiO</a:t>
            </a:r>
            <a:r>
              <a:rPr lang="sk-SK" baseline="-25000" dirty="0" smtClean="0">
                <a:solidFill>
                  <a:srgbClr val="FFFF00"/>
                </a:solidFill>
                <a:latin typeface="Times New Roman"/>
              </a:rPr>
              <a:t>2</a:t>
            </a:r>
            <a:r>
              <a:rPr lang="sk-SK" dirty="0" smtClean="0">
                <a:solidFill>
                  <a:srgbClr val="FFFF00"/>
                </a:solidFill>
                <a:latin typeface="Times New Roman"/>
              </a:rPr>
              <a:t> + 2 C = Si +2 CO </a:t>
            </a:r>
            <a:r>
              <a:rPr lang="sk-SK" baseline="-25000" dirty="0" smtClean="0">
                <a:solidFill>
                  <a:srgbClr val="FFFF00"/>
                </a:solidFill>
                <a:latin typeface="Times New Roman"/>
              </a:rPr>
              <a:t>(g)</a:t>
            </a:r>
            <a:endParaRPr lang="sk-SK" baseline="-25000" dirty="0">
              <a:solidFill>
                <a:srgbClr val="FFFF00"/>
              </a:solidFill>
              <a:latin typeface="Times New Roman"/>
            </a:endParaRPr>
          </a:p>
        </p:txBody>
      </p:sp>
      <p:sp>
        <p:nvSpPr>
          <p:cNvPr id="16" name="BlokTextu 15"/>
          <p:cNvSpPr txBox="1"/>
          <p:nvPr/>
        </p:nvSpPr>
        <p:spPr bwMode="auto">
          <a:xfrm>
            <a:off x="2915816" y="3429000"/>
            <a:ext cx="3744416" cy="64633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chemeClr val="bg1"/>
                </a:solidFill>
                <a:latin typeface="Times New Roman"/>
              </a:rPr>
              <a:t>redukcia v elektrickej oblúkovej peci , teplota cca 1900 </a:t>
            </a:r>
            <a:r>
              <a:rPr lang="sk-SK" baseline="30000" dirty="0" err="1" smtClean="0">
                <a:solidFill>
                  <a:schemeClr val="bg1"/>
                </a:solidFill>
                <a:latin typeface="Times New Roman"/>
              </a:rPr>
              <a:t>o</a:t>
            </a:r>
            <a:r>
              <a:rPr lang="sk-SK" dirty="0" err="1" smtClean="0">
                <a:solidFill>
                  <a:schemeClr val="bg1"/>
                </a:solidFill>
                <a:latin typeface="Times New Roman"/>
              </a:rPr>
              <a:t>C</a:t>
            </a:r>
            <a:endParaRPr lang="sk-SK" dirty="0">
              <a:solidFill>
                <a:schemeClr val="bg1"/>
              </a:solidFill>
              <a:latin typeface="Times New Roman"/>
            </a:endParaRPr>
          </a:p>
        </p:txBody>
      </p:sp>
      <p:sp>
        <p:nvSpPr>
          <p:cNvPr id="17" name="BlokTextu 16"/>
          <p:cNvSpPr txBox="1"/>
          <p:nvPr/>
        </p:nvSpPr>
        <p:spPr bwMode="auto">
          <a:xfrm>
            <a:off x="6300192" y="2204864"/>
            <a:ext cx="2736304" cy="36933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chemeClr val="bg1"/>
                </a:solidFill>
                <a:latin typeface="Times New Roman"/>
              </a:rPr>
              <a:t>kovový kremík (99,5 % Si)</a:t>
            </a:r>
            <a:endParaRPr lang="sk-SK" dirty="0">
              <a:solidFill>
                <a:schemeClr val="bg1"/>
              </a:solidFill>
              <a:latin typeface="Times New Roman"/>
            </a:endParaRPr>
          </a:p>
        </p:txBody>
      </p:sp>
      <p:pic>
        <p:nvPicPr>
          <p:cNvPr id="18" name="Picture 4" descr="http://vignette4.wikia.nocookie.net/chataboutheroesrp/images/2/2c/Silicon.jpg/revision/latest?cb=20101010182329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8845" y="692696"/>
            <a:ext cx="2277651" cy="14880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Štruktúra prezentácie – minerál kremeň.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Jaroslav </a:t>
            </a:r>
            <a:r>
              <a:rPr lang="sk-SK" altLang="sk-SK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Legemza</a:t>
            </a:r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Bc. - Hutníctvo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214313" y="404664"/>
            <a:ext cx="7814071" cy="59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sz="2200" i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>
                <a:latin typeface="Times New Roman" pitchFamily="18" charset="0"/>
              </a:rPr>
              <a:t> </a:t>
            </a:r>
            <a:r>
              <a:rPr lang="sk-SK" altLang="sk-SK" sz="2000" dirty="0" smtClean="0">
                <a:latin typeface="Times New Roman" pitchFamily="18" charset="0"/>
              </a:rPr>
              <a:t>všeobecný prehľad,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popis,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kryštalografická sústava,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fyzikálne a chemické vlastnosti (charakteristika reálnej vzorky),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vznik,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výskyt,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použitie a využitie (detailnejšia špecifikácia metalurgického spôsobu),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záver,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použité literárne a elektronické zdroje.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Použitie – minerál kremeň.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Jaroslav </a:t>
            </a:r>
            <a:r>
              <a:rPr lang="sk-SK" altLang="sk-SK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Legemza</a:t>
            </a:r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Bc. - Hutníctvo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14313" y="620688"/>
            <a:ext cx="8750175" cy="395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sz="2200" i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>
                <a:latin typeface="Times New Roman" pitchFamily="18" charset="0"/>
              </a:rPr>
              <a:t> </a:t>
            </a:r>
            <a:r>
              <a:rPr lang="sk-SK" altLang="sk-SK" sz="2000" dirty="0" smtClean="0">
                <a:latin typeface="Times New Roman" pitchFamily="18" charset="0"/>
              </a:rPr>
              <a:t>elektrotechnika,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900" dirty="0" smtClean="0"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solidFill>
                  <a:srgbClr val="00B050"/>
                </a:solidFill>
                <a:latin typeface="Times New Roman" pitchFamily="18" charset="0"/>
              </a:rPr>
              <a:t>ako </a:t>
            </a:r>
            <a:r>
              <a:rPr lang="sk-SK" altLang="sk-SK" sz="2000" dirty="0" err="1" smtClean="0">
                <a:solidFill>
                  <a:srgbClr val="00B050"/>
                </a:solidFill>
                <a:latin typeface="Times New Roman" pitchFamily="18" charset="0"/>
              </a:rPr>
              <a:t>superčistý</a:t>
            </a:r>
            <a:r>
              <a:rPr lang="sk-SK" altLang="sk-SK" sz="2000" dirty="0" smtClean="0">
                <a:solidFill>
                  <a:srgbClr val="00B050"/>
                </a:solidFill>
                <a:latin typeface="Times New Roman" pitchFamily="18" charset="0"/>
              </a:rPr>
              <a:t> rafinovaný kremík pri výrobe polovodičov a </a:t>
            </a:r>
            <a:r>
              <a:rPr lang="sk-SK" altLang="sk-SK" sz="2000" dirty="0" err="1" smtClean="0">
                <a:solidFill>
                  <a:srgbClr val="00B050"/>
                </a:solidFill>
                <a:latin typeface="Times New Roman" pitchFamily="18" charset="0"/>
              </a:rPr>
              <a:t>čípov</a:t>
            </a:r>
            <a:endParaRPr lang="sk-SK" altLang="sk-SK" sz="2000" dirty="0" smtClean="0">
              <a:solidFill>
                <a:srgbClr val="00B050"/>
              </a:solidFill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</p:txBody>
      </p:sp>
      <p:sp>
        <p:nvSpPr>
          <p:cNvPr id="8" name="Šípka dolu 7"/>
          <p:cNvSpPr/>
          <p:nvPr/>
        </p:nvSpPr>
        <p:spPr>
          <a:xfrm>
            <a:off x="827584" y="1778521"/>
            <a:ext cx="500062" cy="714375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pic>
        <p:nvPicPr>
          <p:cNvPr id="29698" name="Picture 2" descr="http://megagames.com/sites/default/files/game-content-images/INTEL-PENTIUM-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3537232"/>
            <a:ext cx="2640000" cy="1980000"/>
          </a:xfrm>
          <a:prstGeom prst="rect">
            <a:avLst/>
          </a:prstGeom>
          <a:noFill/>
        </p:spPr>
      </p:pic>
      <p:pic>
        <p:nvPicPr>
          <p:cNvPr id="2050" name="Picture 2" descr="https://upload.wikimedia.org/wikipedia/commons/2/23/Monokristalines_Silizium_f%C3%BCr_die_Waferherstellung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7727" y="3212976"/>
            <a:ext cx="845618" cy="180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BlokTextu 12"/>
          <p:cNvSpPr txBox="1"/>
          <p:nvPr/>
        </p:nvSpPr>
        <p:spPr bwMode="auto">
          <a:xfrm>
            <a:off x="251520" y="5013176"/>
            <a:ext cx="3763650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00B050"/>
                </a:solidFill>
                <a:latin typeface="Times New Roman"/>
              </a:rPr>
              <a:t>       vysokočistý kremík –</a:t>
            </a:r>
          </a:p>
          <a:p>
            <a:r>
              <a:rPr lang="sk-SK" dirty="0" smtClean="0">
                <a:latin typeface="Times New Roman"/>
              </a:rPr>
              <a:t>pripravený </a:t>
            </a:r>
            <a:r>
              <a:rPr lang="sk-SK" dirty="0" err="1" smtClean="0">
                <a:latin typeface="Times New Roman"/>
              </a:rPr>
              <a:t>zonálnym</a:t>
            </a:r>
            <a:r>
              <a:rPr lang="sk-SK" dirty="0" smtClean="0">
                <a:latin typeface="Times New Roman"/>
              </a:rPr>
              <a:t> tavením, </a:t>
            </a:r>
          </a:p>
          <a:p>
            <a:r>
              <a:rPr lang="sk-SK" dirty="0">
                <a:latin typeface="Times New Roman"/>
              </a:rPr>
              <a:t> </a:t>
            </a:r>
            <a:r>
              <a:rPr lang="sk-SK" dirty="0" smtClean="0">
                <a:latin typeface="Times New Roman"/>
              </a:rPr>
              <a:t>     čistota 99,9999 % Si</a:t>
            </a:r>
            <a:endParaRPr lang="sk-SK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Použitie – minerál kremeň.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Jaroslav </a:t>
            </a:r>
            <a:r>
              <a:rPr lang="sk-SK" altLang="sk-SK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Legemza</a:t>
            </a:r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Bc. - Hutníctvo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14313" y="620688"/>
            <a:ext cx="8750175" cy="412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sz="2200" i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>
                <a:latin typeface="Times New Roman" pitchFamily="18" charset="0"/>
              </a:rPr>
              <a:t> </a:t>
            </a:r>
            <a:r>
              <a:rPr lang="sk-SK" altLang="sk-SK" sz="2000" dirty="0" smtClean="0">
                <a:latin typeface="Times New Roman" pitchFamily="18" charset="0"/>
              </a:rPr>
              <a:t>klenotníctvo,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solidFill>
                  <a:srgbClr val="00B050"/>
                </a:solidFill>
                <a:latin typeface="Times New Roman" pitchFamily="18" charset="0"/>
              </a:rPr>
              <a:t>odrody kremeňa pri výrobe drahých kameňov a šperkov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</p:txBody>
      </p:sp>
      <p:sp>
        <p:nvSpPr>
          <p:cNvPr id="8" name="Šípka dolu 7"/>
          <p:cNvSpPr/>
          <p:nvPr/>
        </p:nvSpPr>
        <p:spPr>
          <a:xfrm>
            <a:off x="827584" y="1778521"/>
            <a:ext cx="500062" cy="714375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pic>
        <p:nvPicPr>
          <p:cNvPr id="30724" name="Picture 4" descr="http://www.polyvore.com/cgi/img-thing?.out=jpg&amp;size=l&amp;tid=734068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645024"/>
            <a:ext cx="2160000" cy="2160000"/>
          </a:xfrm>
          <a:prstGeom prst="rect">
            <a:avLst/>
          </a:prstGeom>
          <a:noFill/>
        </p:spPr>
      </p:pic>
      <p:pic>
        <p:nvPicPr>
          <p:cNvPr id="13" name="Picture 4" descr="https://upload.wikimedia.org/wikipedia/commons/thumb/e/e2/Amethyst._Magaliesburg%2C_South_Africa.jpg/1280px-Amethyst._Magaliesburg%2C_South_Africa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16662" r="13358"/>
          <a:stretch>
            <a:fillRect/>
          </a:stretch>
        </p:blipFill>
        <p:spPr bwMode="auto">
          <a:xfrm>
            <a:off x="556659" y="3573016"/>
            <a:ext cx="1512168" cy="1440000"/>
          </a:xfrm>
          <a:prstGeom prst="rect">
            <a:avLst/>
          </a:prstGeom>
          <a:noFill/>
        </p:spPr>
      </p:pic>
      <p:sp>
        <p:nvSpPr>
          <p:cNvPr id="14" name="BlokTextu 13"/>
          <p:cNvSpPr txBox="1"/>
          <p:nvPr/>
        </p:nvSpPr>
        <p:spPr bwMode="auto">
          <a:xfrm>
            <a:off x="251520" y="5229200"/>
            <a:ext cx="3763650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00B050"/>
                </a:solidFill>
                <a:latin typeface="Times New Roman"/>
              </a:rPr>
              <a:t>       ametyst –</a:t>
            </a:r>
          </a:p>
          <a:p>
            <a:r>
              <a:rPr lang="sk-SK" dirty="0" smtClean="0">
                <a:latin typeface="Times New Roman"/>
              </a:rPr>
              <a:t>odroda kremeňa</a:t>
            </a:r>
            <a:endParaRPr lang="sk-SK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Záver.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Jaroslav </a:t>
            </a:r>
            <a:r>
              <a:rPr lang="sk-SK" altLang="sk-SK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Legemza</a:t>
            </a:r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Bc. - Hutníctvo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214313" y="574223"/>
            <a:ext cx="7814071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sz="2200" i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>
                <a:latin typeface="Times New Roman" pitchFamily="18" charset="0"/>
              </a:rPr>
              <a:t> </a:t>
            </a:r>
            <a:r>
              <a:rPr lang="sk-SK" altLang="sk-SK" sz="2000" dirty="0" smtClean="0">
                <a:latin typeface="Times New Roman" pitchFamily="18" charset="0"/>
              </a:rPr>
              <a:t>kremeň je najrozšírenejší minerál na svete,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jeho zásoby sú aj na Slovensku (napr. Švedlár),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má </a:t>
            </a:r>
            <a:r>
              <a:rPr lang="sk-SK" altLang="sk-SK" sz="2000" dirty="0" err="1" smtClean="0">
                <a:latin typeface="Times New Roman" pitchFamily="18" charset="0"/>
              </a:rPr>
              <a:t>trigonálnu</a:t>
            </a:r>
            <a:r>
              <a:rPr lang="sk-SK" altLang="sk-SK" sz="2000" dirty="0" smtClean="0">
                <a:latin typeface="Times New Roman" pitchFamily="18" charset="0"/>
              </a:rPr>
              <a:t> (</a:t>
            </a:r>
            <a:r>
              <a:rPr lang="sk-SK" altLang="sk-SK" sz="2000" dirty="0" err="1" smtClean="0">
                <a:latin typeface="Times New Roman" pitchFamily="18" charset="0"/>
              </a:rPr>
              <a:t>romboedrickú</a:t>
            </a:r>
            <a:r>
              <a:rPr lang="sk-SK" altLang="sk-SK" sz="2000" dirty="0" smtClean="0">
                <a:latin typeface="Times New Roman" pitchFamily="18" charset="0"/>
              </a:rPr>
              <a:t>) kryštalografickú sústavu,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najčistejšie kremene majú obsah až 99,9 % SiO</a:t>
            </a:r>
            <a:r>
              <a:rPr lang="sk-SK" altLang="sk-SK" sz="2000" baseline="-25000" dirty="0" smtClean="0">
                <a:latin typeface="Times New Roman" pitchFamily="18" charset="0"/>
              </a:rPr>
              <a:t>2</a:t>
            </a:r>
            <a:r>
              <a:rPr lang="sk-SK" altLang="sk-SK" sz="2000" dirty="0" smtClean="0">
                <a:latin typeface="Times New Roman" pitchFamily="18" charset="0"/>
              </a:rPr>
              <a:t>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kremene </a:t>
            </a:r>
            <a:r>
              <a:rPr lang="sk-SK" altLang="sk-SK" sz="2000" dirty="0" err="1" smtClean="0">
                <a:latin typeface="Times New Roman" pitchFamily="18" charset="0"/>
              </a:rPr>
              <a:t>Stepanci</a:t>
            </a:r>
            <a:r>
              <a:rPr lang="sk-SK" altLang="sk-SK" sz="2000" dirty="0" smtClean="0">
                <a:latin typeface="Times New Roman" pitchFamily="18" charset="0"/>
              </a:rPr>
              <a:t> mali obsah 90 - 99,5 % SiO</a:t>
            </a:r>
            <a:r>
              <a:rPr lang="sk-SK" altLang="sk-SK" sz="2000" baseline="-25000" dirty="0" smtClean="0">
                <a:latin typeface="Times New Roman" pitchFamily="18" charset="0"/>
              </a:rPr>
              <a:t>2</a:t>
            </a:r>
            <a:r>
              <a:rPr lang="sk-SK" altLang="sk-SK" sz="2000" dirty="0" smtClean="0">
                <a:latin typeface="Times New Roman" pitchFamily="18" charset="0"/>
              </a:rPr>
              <a:t>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prevládajúca farba kremeňov </a:t>
            </a:r>
            <a:r>
              <a:rPr lang="sk-SK" altLang="sk-SK" sz="2000" dirty="0" err="1" smtClean="0">
                <a:latin typeface="Times New Roman" pitchFamily="18" charset="0"/>
              </a:rPr>
              <a:t>Stepanci</a:t>
            </a:r>
            <a:r>
              <a:rPr lang="sk-SK" altLang="sk-SK" sz="2000" dirty="0" smtClean="0">
                <a:latin typeface="Times New Roman" pitchFamily="18" charset="0"/>
              </a:rPr>
              <a:t> bola biela a bielosivá,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kremeň má rôznorodé využitie,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v rámci metalurgického využitia sa kremeň používa napr. na výrobu </a:t>
            </a:r>
          </a:p>
          <a:p>
            <a:pPr algn="just"/>
            <a:r>
              <a:rPr lang="sk-SK" altLang="sk-SK" sz="2000" dirty="0" smtClean="0">
                <a:latin typeface="Times New Roman" pitchFamily="18" charset="0"/>
              </a:rPr>
              <a:t>   kovového kremíka a ferozliatin na báze kremíka.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Použité literárne a elektronické zdroje – minerál kremeň.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Jaroslav </a:t>
            </a:r>
            <a:r>
              <a:rPr lang="sk-SK" altLang="sk-SK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Legemza</a:t>
            </a:r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Bc. - Hutníctvo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14313" y="620688"/>
            <a:ext cx="8750175" cy="904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sz="2200" i="1" dirty="0">
              <a:latin typeface="Times New Roman" pitchFamily="18" charset="0"/>
            </a:endParaRPr>
          </a:p>
          <a:p>
            <a:pPr marL="266700" indent="-266700">
              <a:buAutoNum type="arabicPeriod"/>
            </a:pPr>
            <a:r>
              <a:rPr lang="sk-SK" sz="2000" dirty="0" err="1" smtClean="0">
                <a:latin typeface="Times New Roman" pitchFamily="18" charset="0"/>
                <a:cs typeface="Times New Roman" pitchFamily="18" charset="0"/>
              </a:rPr>
              <a:t>Jirásek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, J., Vavro, M.: </a:t>
            </a:r>
            <a:r>
              <a:rPr lang="sk-SK" sz="2000" dirty="0" err="1" smtClean="0">
                <a:latin typeface="Times New Roman" pitchFamily="18" charset="0"/>
                <a:cs typeface="Times New Roman" pitchFamily="18" charset="0"/>
              </a:rPr>
              <a:t>Nerostné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suroviny a </a:t>
            </a:r>
            <a:r>
              <a:rPr lang="sk-SK" sz="2000" dirty="0" err="1" smtClean="0">
                <a:latin typeface="Times New Roman" pitchFamily="18" charset="0"/>
                <a:cs typeface="Times New Roman" pitchFamily="18" charset="0"/>
              </a:rPr>
              <a:t>jejich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využití, Technická univerzita Ostrava, 2008. ISBN 978-80-248-1378-3</a:t>
            </a:r>
          </a:p>
          <a:p>
            <a:pPr marL="457200" indent="-457200">
              <a:buAutoNum type="arabicPeriod"/>
            </a:pPr>
            <a:endParaRPr lang="sk-SK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sk-SK" sz="20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http://webmineral.com/</a:t>
            </a:r>
            <a:endParaRPr lang="sk-SK" sz="2000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sk-SK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sk-SK" sz="20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https://sk.wikipedia.org/</a:t>
            </a:r>
            <a:endParaRPr lang="sk-SK" sz="2000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sk-SK" sz="20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sk-SK" sz="2000" dirty="0" err="1" smtClean="0">
                <a:latin typeface="Times New Roman" pitchFamily="18" charset="0"/>
                <a:cs typeface="Times New Roman" pitchFamily="18" charset="0"/>
              </a:rPr>
              <a:t>World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err="1" smtClean="0">
                <a:latin typeface="Times New Roman" pitchFamily="18" charset="0"/>
                <a:cs typeface="Times New Roman" pitchFamily="18" charset="0"/>
              </a:rPr>
              <a:t>Mineral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err="1" smtClean="0">
                <a:latin typeface="Times New Roman" pitchFamily="18" charset="0"/>
                <a:cs typeface="Times New Roman" pitchFamily="18" charset="0"/>
              </a:rPr>
              <a:t>Production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2007-2011, </a:t>
            </a:r>
            <a:r>
              <a:rPr lang="sk-SK" sz="2000" dirty="0" err="1" smtClean="0">
                <a:latin typeface="Times New Roman" pitchFamily="18" charset="0"/>
                <a:cs typeface="Times New Roman" pitchFamily="18" charset="0"/>
              </a:rPr>
              <a:t>British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err="1" smtClean="0">
                <a:latin typeface="Times New Roman" pitchFamily="18" charset="0"/>
                <a:cs typeface="Times New Roman" pitchFamily="18" charset="0"/>
              </a:rPr>
              <a:t>Geological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err="1" smtClean="0">
                <a:latin typeface="Times New Roman" pitchFamily="18" charset="0"/>
                <a:cs typeface="Times New Roman" pitchFamily="18" charset="0"/>
              </a:rPr>
              <a:t>Survey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2013</a:t>
            </a:r>
          </a:p>
          <a:p>
            <a:endParaRPr lang="sk-SK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sk-SK" sz="2000" dirty="0" err="1" smtClean="0">
                <a:latin typeface="Times New Roman" pitchFamily="18" charset="0"/>
                <a:cs typeface="Times New Roman" pitchFamily="18" charset="0"/>
              </a:rPr>
              <a:t>Davidová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, Š. 1998: Fyzikálne vlastnosti minerálov, Skriptá PF UK   </a:t>
            </a:r>
          </a:p>
          <a:p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   Bratislava, 152 s.</a:t>
            </a:r>
          </a:p>
          <a:p>
            <a:endParaRPr lang="sk-SK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sk-SK" sz="2000" dirty="0" err="1" smtClean="0">
                <a:latin typeface="Times New Roman" pitchFamily="18" charset="0"/>
                <a:cs typeface="Times New Roman" pitchFamily="18" charset="0"/>
              </a:rPr>
              <a:t>Legemza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a kol.: Štúdium kremeňov </a:t>
            </a:r>
            <a:r>
              <a:rPr lang="sk-SK" sz="2000" dirty="0" err="1" smtClean="0">
                <a:latin typeface="Times New Roman" pitchFamily="18" charset="0"/>
                <a:cs typeface="Times New Roman" pitchFamily="18" charset="0"/>
              </a:rPr>
              <a:t>Stepanci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, výskumná správa, TU v </a:t>
            </a:r>
          </a:p>
          <a:p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   Košiciach, 2015</a:t>
            </a:r>
          </a:p>
          <a:p>
            <a:endParaRPr lang="sk-SK" sz="2000" dirty="0" smtClean="0"/>
          </a:p>
          <a:p>
            <a:endParaRPr lang="sk-SK" sz="2000" dirty="0" smtClean="0"/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Všeobecný prehľad.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Jaroslav </a:t>
            </a:r>
            <a:r>
              <a:rPr lang="sk-SK" altLang="sk-SK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Legemza</a:t>
            </a:r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Bc. - Hutníctvo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214313" y="548680"/>
            <a:ext cx="7814071" cy="867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sz="2200" i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>
                <a:latin typeface="Times New Roman" pitchFamily="18" charset="0"/>
              </a:rPr>
              <a:t> </a:t>
            </a:r>
            <a:r>
              <a:rPr lang="sk-SK" altLang="sk-SK" sz="2000" dirty="0" smtClean="0">
                <a:latin typeface="Times New Roman" pitchFamily="18" charset="0"/>
              </a:rPr>
              <a:t>minerál je chemický prvok, alebo chemická zlúčenina, ktorá sa vyskytuje </a:t>
            </a:r>
          </a:p>
          <a:p>
            <a:pPr algn="just"/>
            <a:r>
              <a:rPr lang="sk-SK" altLang="sk-SK" sz="2000" dirty="0" smtClean="0">
                <a:latin typeface="Times New Roman" pitchFamily="18" charset="0"/>
              </a:rPr>
              <a:t>   v zemskej kôre, má pevné skupenstvo a kryštalickú štruktúru,</a:t>
            </a: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hornina je zložená z jedného alebo častejšie z viacerých minerálov,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nerastná surovina predstavuje prvok, zlúčeninu, minerál, horninu,</a:t>
            </a: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príklady minerálov, ich charakteristiky a vlastností sú uvedené: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900" dirty="0" smtClean="0">
              <a:latin typeface="Times New Roman" pitchFamily="18" charset="0"/>
            </a:endParaRPr>
          </a:p>
          <a:p>
            <a:pPr algn="just"/>
            <a:endParaRPr lang="sk-SK" altLang="sk-SK" sz="900" dirty="0" smtClean="0">
              <a:latin typeface="Times New Roman" pitchFamily="18" charset="0"/>
            </a:endParaRPr>
          </a:p>
          <a:p>
            <a:pPr algn="just"/>
            <a:endParaRPr lang="sk-SK" altLang="sk-SK" sz="900" dirty="0" smtClean="0">
              <a:latin typeface="Times New Roman" pitchFamily="18" charset="0"/>
            </a:endParaRPr>
          </a:p>
          <a:p>
            <a:pPr algn="just"/>
            <a:endParaRPr lang="sk-SK" altLang="sk-SK" sz="900" dirty="0" smtClean="0">
              <a:latin typeface="Times New Roman" pitchFamily="18" charset="0"/>
            </a:endParaRPr>
          </a:p>
          <a:p>
            <a:pPr algn="just"/>
            <a:r>
              <a:rPr lang="sk-SK" altLang="sk-SK" sz="1600" dirty="0" smtClean="0">
                <a:solidFill>
                  <a:srgbClr val="3A2ED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1600" u="sng" dirty="0" smtClean="0">
                <a:solidFill>
                  <a:srgbClr val="3A2ED2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http://g</a:t>
            </a:r>
            <a:r>
              <a:rPr lang="sk-SK" sz="1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eolo</a:t>
            </a:r>
            <a:r>
              <a:rPr lang="sk-SK" sz="1600" u="sng" dirty="0" smtClean="0">
                <a:solidFill>
                  <a:srgbClr val="3A2ED2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gie.vsb.cz/loziska/suroviny</a:t>
            </a:r>
            <a:endParaRPr lang="sk-SK" sz="1600" u="sng" dirty="0" smtClean="0">
              <a:solidFill>
                <a:srgbClr val="3A2ED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sz="1600" u="sng" dirty="0" smtClean="0">
              <a:solidFill>
                <a:srgbClr val="3A2ED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k-SK" sz="1600" u="sng" dirty="0" smtClean="0">
                <a:solidFill>
                  <a:srgbClr val="3A2ED2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 http://faculty.icc.edu/easc111lab/labs/labb/bminerals.html</a:t>
            </a:r>
            <a:endParaRPr lang="sk-SK" sz="1600" u="sng" dirty="0" smtClean="0">
              <a:solidFill>
                <a:srgbClr val="3A2ED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sz="1600" u="sng" dirty="0" smtClean="0">
              <a:solidFill>
                <a:srgbClr val="3A2ED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k-SK" sz="1600" u="sng" dirty="0" smtClean="0">
                <a:solidFill>
                  <a:srgbClr val="3A2ED2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 http://www.mineraly.sk/</a:t>
            </a:r>
            <a:endParaRPr lang="sk-SK" sz="1600" dirty="0" smtClean="0">
              <a:solidFill>
                <a:srgbClr val="3A2ED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sz="2000" dirty="0" smtClean="0"/>
          </a:p>
          <a:p>
            <a:pPr algn="just">
              <a:buFont typeface="Wingdings" pitchFamily="2" charset="2"/>
              <a:buChar char="§"/>
            </a:pPr>
            <a:endParaRPr lang="sk-SK" sz="2000" dirty="0" smtClean="0"/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</p:txBody>
      </p:sp>
      <p:sp>
        <p:nvSpPr>
          <p:cNvPr id="15" name="Šípka dolu 14"/>
          <p:cNvSpPr/>
          <p:nvPr/>
        </p:nvSpPr>
        <p:spPr>
          <a:xfrm>
            <a:off x="1691680" y="3789041"/>
            <a:ext cx="432048" cy="576064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Všeobecný prehľad.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Jaroslav </a:t>
            </a:r>
            <a:r>
              <a:rPr lang="sk-SK" altLang="sk-SK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Legemza</a:t>
            </a:r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Bc. - Hutníctvo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411760" y="1628800"/>
          <a:ext cx="6409084" cy="3506428"/>
        </p:xfrm>
        <a:graphic>
          <a:graphicData uri="http://schemas.openxmlformats.org/presentationml/2006/ole">
            <p:oleObj spid="_x0000_s1026" name="Fotografie" r:id="rId3" imgW="9523810" imgH="5210902" progId="">
              <p:embed/>
            </p:oleObj>
          </a:graphicData>
        </a:graphic>
      </p:graphicFrame>
      <p:pic>
        <p:nvPicPr>
          <p:cNvPr id="9" name="Obrázok 8" descr="http://geologie.vsb.cz/loziska/suroviny/rudy/siderit%2001_resize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80917" y="5013256"/>
            <a:ext cx="959435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Obrázok 13" descr="http://geologie.vsb.cz/loziska/suroviny/nerudy/magnezit%2002_resize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84773" y="5013256"/>
            <a:ext cx="959435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Obrázok 15" descr="http://geologie.vsb.cz/loziska/suroviny/nerudy/halit%2003_resize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884371" y="980808"/>
            <a:ext cx="1008109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vál 16"/>
          <p:cNvSpPr/>
          <p:nvPr/>
        </p:nvSpPr>
        <p:spPr>
          <a:xfrm>
            <a:off x="8388424" y="5805264"/>
            <a:ext cx="216024" cy="216024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sk-SK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ál 17"/>
          <p:cNvSpPr/>
          <p:nvPr/>
        </p:nvSpPr>
        <p:spPr>
          <a:xfrm>
            <a:off x="6804248" y="3284984"/>
            <a:ext cx="216024" cy="21602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sk-SK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ál 18"/>
          <p:cNvSpPr/>
          <p:nvPr/>
        </p:nvSpPr>
        <p:spPr>
          <a:xfrm>
            <a:off x="6012160" y="3068960"/>
            <a:ext cx="216024" cy="21602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sk-SK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ál 19"/>
          <p:cNvSpPr/>
          <p:nvPr/>
        </p:nvSpPr>
        <p:spPr>
          <a:xfrm>
            <a:off x="7164288" y="5805264"/>
            <a:ext cx="216024" cy="216024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sk-SK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vál 20"/>
          <p:cNvSpPr/>
          <p:nvPr/>
        </p:nvSpPr>
        <p:spPr>
          <a:xfrm>
            <a:off x="5796136" y="3212976"/>
            <a:ext cx="216024" cy="21602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sk-SK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ál 21"/>
          <p:cNvSpPr/>
          <p:nvPr/>
        </p:nvSpPr>
        <p:spPr>
          <a:xfrm>
            <a:off x="5868144" y="5805264"/>
            <a:ext cx="216024" cy="216024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sk-SK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vál 22"/>
          <p:cNvSpPr/>
          <p:nvPr/>
        </p:nvSpPr>
        <p:spPr>
          <a:xfrm>
            <a:off x="6516216" y="3068960"/>
            <a:ext cx="216024" cy="21602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sk-SK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vál 23"/>
          <p:cNvSpPr/>
          <p:nvPr/>
        </p:nvSpPr>
        <p:spPr>
          <a:xfrm>
            <a:off x="4572000" y="5805264"/>
            <a:ext cx="216024" cy="216024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sk-SK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Obrázok 24" descr="http://geologie.vsb.cz/loziska/suroviny/nerudy/k%C5%99i%C5%A1%C5%A5%C3%A1l%2001_resize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188629" y="5013176"/>
            <a:ext cx="959435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Obrázok 25" descr="http://geologie.vsb.cz/loziska/suroviny/nerudy/dolomit%2002_resize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139952" y="980808"/>
            <a:ext cx="959435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Ovál 26"/>
          <p:cNvSpPr/>
          <p:nvPr/>
        </p:nvSpPr>
        <p:spPr>
          <a:xfrm>
            <a:off x="3275856" y="5805264"/>
            <a:ext cx="216024" cy="216024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sk-SK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Ovál 27"/>
          <p:cNvSpPr/>
          <p:nvPr/>
        </p:nvSpPr>
        <p:spPr>
          <a:xfrm>
            <a:off x="4499992" y="692696"/>
            <a:ext cx="216024" cy="216024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sk-SK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Obrázok 28" descr="http://geologie.vsb.cz/loziska/suroviny/nerudy/kaol%C3%ADn%2002_resize.JPG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915816" y="5013176"/>
            <a:ext cx="959435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Ovál 29"/>
          <p:cNvSpPr/>
          <p:nvPr/>
        </p:nvSpPr>
        <p:spPr>
          <a:xfrm>
            <a:off x="5724128" y="3645024"/>
            <a:ext cx="216024" cy="21602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sk-SK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Ovál 30"/>
          <p:cNvSpPr/>
          <p:nvPr/>
        </p:nvSpPr>
        <p:spPr>
          <a:xfrm>
            <a:off x="4499992" y="2492896"/>
            <a:ext cx="216024" cy="21602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sk-SK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Obrázok 32" descr="http://geologie.vsb.cz/loziska/suroviny/rudy/zlato%2002_resize.JPG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484773" y="980728"/>
            <a:ext cx="959435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Ovál 33"/>
          <p:cNvSpPr/>
          <p:nvPr/>
        </p:nvSpPr>
        <p:spPr>
          <a:xfrm>
            <a:off x="4860032" y="3212976"/>
            <a:ext cx="216024" cy="21602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sk-SK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Ovál 34"/>
          <p:cNvSpPr/>
          <p:nvPr/>
        </p:nvSpPr>
        <p:spPr>
          <a:xfrm>
            <a:off x="5868144" y="692696"/>
            <a:ext cx="216024" cy="216024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sk-SK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Obrázok 35" descr="http://geologie.vsb.cz/loziska/suroviny/nerudy/v%C3%A1penec%2002_resize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028384" y="5013176"/>
            <a:ext cx="959435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Ovál 36"/>
          <p:cNvSpPr/>
          <p:nvPr/>
        </p:nvSpPr>
        <p:spPr>
          <a:xfrm>
            <a:off x="6660232" y="2780928"/>
            <a:ext cx="216024" cy="21602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sk-SK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Ovál 37"/>
          <p:cNvSpPr/>
          <p:nvPr/>
        </p:nvSpPr>
        <p:spPr>
          <a:xfrm>
            <a:off x="7092280" y="692696"/>
            <a:ext cx="216024" cy="216024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sk-SK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" name="Obrázok 38" descr="http://geologie.vsb.cz/loziska/suroviny/nerudy/s%C3%A1drovec%2004_resize.JPG"/>
          <p:cNvPicPr>
            <a:picLocks noChangeAspect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6708909" y="980808"/>
            <a:ext cx="959435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Ovál 39"/>
          <p:cNvSpPr/>
          <p:nvPr/>
        </p:nvSpPr>
        <p:spPr>
          <a:xfrm>
            <a:off x="7164288" y="2420888"/>
            <a:ext cx="216024" cy="21602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sk-SK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Ovál 40"/>
          <p:cNvSpPr/>
          <p:nvPr/>
        </p:nvSpPr>
        <p:spPr>
          <a:xfrm>
            <a:off x="8316416" y="692696"/>
            <a:ext cx="216024" cy="216024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sk-SK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 Box 11"/>
          <p:cNvSpPr txBox="1">
            <a:spLocks noChangeArrowheads="1"/>
          </p:cNvSpPr>
          <p:nvPr/>
        </p:nvSpPr>
        <p:spPr bwMode="auto">
          <a:xfrm>
            <a:off x="107504" y="908720"/>
            <a:ext cx="2413471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sz="1400" i="1" dirty="0">
              <a:latin typeface="Times New Roman" pitchFamily="18" charset="0"/>
            </a:endParaRPr>
          </a:p>
          <a:p>
            <a:pPr marL="342900" indent="-342900" algn="just"/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Minerály Slovenska:</a:t>
            </a:r>
          </a:p>
          <a:p>
            <a:pPr marL="342900" indent="-342900" algn="just"/>
            <a:endParaRPr lang="sk-SK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sk-SK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1. vápenec (</a:t>
            </a:r>
            <a:r>
              <a:rPr lang="sk-SK" sz="1400" dirty="0" err="1" smtClean="0">
                <a:latin typeface="Times New Roman" pitchFamily="18" charset="0"/>
                <a:cs typeface="Times New Roman" pitchFamily="18" charset="0"/>
              </a:rPr>
              <a:t>Včeláre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 algn="just">
              <a:buAutoNum type="arabicPeriod"/>
            </a:pPr>
            <a:endParaRPr lang="sk-SK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k-SK" sz="1400" dirty="0" smtClean="0">
                <a:latin typeface="Times New Roman" pitchFamily="18" charset="0"/>
              </a:rPr>
              <a:t>2. s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iderit (Nižná Slaná)</a:t>
            </a:r>
          </a:p>
          <a:p>
            <a:pPr algn="just"/>
            <a:endParaRPr lang="sk-SK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3. magnezit (Jelšava)</a:t>
            </a:r>
          </a:p>
          <a:p>
            <a:pPr algn="just"/>
            <a:endParaRPr lang="sk-SK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4. kremeň (Švedlár)</a:t>
            </a:r>
          </a:p>
          <a:p>
            <a:pPr marL="342900" indent="-342900" algn="just"/>
            <a:endParaRPr lang="sk-SK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5. kaolín (Poltár)</a:t>
            </a:r>
          </a:p>
          <a:p>
            <a:pPr marL="342900" indent="-342900" algn="just"/>
            <a:endParaRPr lang="sk-SK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6. dolomit  (Stráňava)</a:t>
            </a:r>
          </a:p>
          <a:p>
            <a:pPr marL="342900" indent="-342900" algn="just"/>
            <a:endParaRPr lang="sk-SK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7. zlatá ruda (Banská </a:t>
            </a:r>
            <a:r>
              <a:rPr lang="sk-SK" sz="1400" dirty="0" err="1" smtClean="0">
                <a:latin typeface="Times New Roman" pitchFamily="18" charset="0"/>
                <a:cs typeface="Times New Roman" pitchFamily="18" charset="0"/>
              </a:rPr>
              <a:t>Hodruša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 algn="just">
              <a:buAutoNum type="arabicPeriod" startAt="4"/>
            </a:pPr>
            <a:endParaRPr lang="sk-SK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k-SK" altLang="sk-SK" sz="1400" dirty="0" smtClean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sk-SK" altLang="sk-SK" sz="1400" dirty="0" err="1" smtClean="0">
                <a:latin typeface="Times New Roman" pitchFamily="18" charset="0"/>
                <a:cs typeface="Times New Roman" pitchFamily="18" charset="0"/>
              </a:rPr>
              <a:t>sádrovec</a:t>
            </a:r>
            <a:r>
              <a:rPr lang="sk-SK" altLang="sk-SK" sz="1400" dirty="0" smtClean="0">
                <a:latin typeface="Times New Roman" pitchFamily="18" charset="0"/>
                <a:cs typeface="Times New Roman" pitchFamily="18" charset="0"/>
              </a:rPr>
              <a:t> (Markušovce)</a:t>
            </a:r>
            <a:endParaRPr lang="sk-SK" altLang="sk-SK" sz="14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1400" dirty="0" smtClean="0">
              <a:latin typeface="Times New Roman" pitchFamily="18" charset="0"/>
            </a:endParaRPr>
          </a:p>
          <a:p>
            <a:pPr algn="just"/>
            <a:r>
              <a:rPr lang="sk-SK" altLang="sk-SK" sz="1400" dirty="0" smtClean="0">
                <a:latin typeface="Times New Roman" pitchFamily="18" charset="0"/>
              </a:rPr>
              <a:t>9. </a:t>
            </a:r>
            <a:r>
              <a:rPr lang="sk-SK" altLang="sk-SK" sz="1400" dirty="0" err="1" smtClean="0">
                <a:latin typeface="Times New Roman" pitchFamily="18" charset="0"/>
              </a:rPr>
              <a:t>halit</a:t>
            </a:r>
            <a:r>
              <a:rPr lang="sk-SK" altLang="sk-SK" sz="1400" dirty="0" smtClean="0">
                <a:latin typeface="Times New Roman" pitchFamily="18" charset="0"/>
              </a:rPr>
              <a:t> (Solivar)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1400" dirty="0" smtClean="0">
              <a:latin typeface="Times New Roman" pitchFamily="18" charset="0"/>
            </a:endParaRPr>
          </a:p>
          <a:p>
            <a:pPr algn="just"/>
            <a:endParaRPr lang="sk-SK" altLang="sk-SK" sz="1400" dirty="0" smtClean="0">
              <a:latin typeface="Times New Roman" pitchFamily="18" charset="0"/>
            </a:endParaRPr>
          </a:p>
          <a:p>
            <a:pPr algn="just"/>
            <a:r>
              <a:rPr lang="sk-SK" altLang="sk-SK" sz="1400" dirty="0" smtClean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Popis – minerál kremeň.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Jaroslav </a:t>
            </a:r>
            <a:r>
              <a:rPr lang="sk-SK" altLang="sk-SK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Legemza</a:t>
            </a:r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Bc. - Hutníctvo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14313" y="777473"/>
            <a:ext cx="7814071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sz="2200" i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>
                <a:latin typeface="Times New Roman" pitchFamily="18" charset="0"/>
              </a:rPr>
              <a:t> </a:t>
            </a:r>
            <a:r>
              <a:rPr lang="sk-SK" altLang="sk-SK" sz="2000" dirty="0" smtClean="0">
                <a:latin typeface="Times New Roman" pitchFamily="18" charset="0"/>
              </a:rPr>
              <a:t>kremeň patrí do IV. mineralogickej triedy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solidFill>
                  <a:srgbClr val="00B050"/>
                </a:solidFill>
                <a:latin typeface="Times New Roman" pitchFamily="18" charset="0"/>
              </a:rPr>
              <a:t>                                       oxidy a hydroxidy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chemický vzorec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latin typeface="Times New Roman" pitchFamily="18" charset="0"/>
              </a:rPr>
              <a:t>               </a:t>
            </a:r>
            <a:r>
              <a:rPr lang="sk-SK" altLang="sk-SK" sz="2000" dirty="0" smtClean="0">
                <a:solidFill>
                  <a:srgbClr val="00B050"/>
                </a:solidFill>
                <a:latin typeface="Times New Roman" pitchFamily="18" charset="0"/>
              </a:rPr>
              <a:t>SiO</a:t>
            </a:r>
            <a:r>
              <a:rPr lang="sk-SK" altLang="sk-SK" sz="2000" baseline="-25000" dirty="0" smtClean="0">
                <a:solidFill>
                  <a:srgbClr val="00B050"/>
                </a:solidFill>
                <a:latin typeface="Times New Roman" pitchFamily="18" charset="0"/>
              </a:rPr>
              <a:t>2</a:t>
            </a:r>
            <a:endParaRPr lang="sk-SK" altLang="sk-SK" sz="2000" baseline="-25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</p:txBody>
      </p:sp>
      <p:sp>
        <p:nvSpPr>
          <p:cNvPr id="8" name="Šípka dolu 7"/>
          <p:cNvSpPr/>
          <p:nvPr/>
        </p:nvSpPr>
        <p:spPr>
          <a:xfrm>
            <a:off x="3491880" y="2060848"/>
            <a:ext cx="500062" cy="714375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pic>
        <p:nvPicPr>
          <p:cNvPr id="9" name="Obrázok 8" descr="http://geologie.vsb.cz/loziska/suroviny/nerudy/k%C5%99i%C5%A1%C5%A5%C3%A1l%2001_resize.JPG"/>
          <p:cNvPicPr/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1196752"/>
            <a:ext cx="2901635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Šípka dolu 13"/>
          <p:cNvSpPr/>
          <p:nvPr/>
        </p:nvSpPr>
        <p:spPr>
          <a:xfrm>
            <a:off x="1259632" y="4514825"/>
            <a:ext cx="500062" cy="714375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pic>
        <p:nvPicPr>
          <p:cNvPr id="16" name="Obrázok 15" descr="http://geologie.vsb.cz/loziska/suroviny/nerudy/k%C5%99emen%2001_resize.JPG"/>
          <p:cNvPicPr/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4221088"/>
            <a:ext cx="1800200" cy="136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Kryštalografická sústava – minerál kremeň.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Jaroslav </a:t>
            </a:r>
            <a:r>
              <a:rPr lang="sk-SK" altLang="sk-SK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Legemza</a:t>
            </a:r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Bc. - Hutníctvo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91458"/>
          <a:stretch>
            <a:fillRect/>
          </a:stretch>
        </p:blipFill>
        <p:spPr bwMode="auto">
          <a:xfrm>
            <a:off x="539552" y="908720"/>
            <a:ext cx="778802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59791" b="26787"/>
          <a:stretch>
            <a:fillRect/>
          </a:stretch>
        </p:blipFill>
        <p:spPr bwMode="auto">
          <a:xfrm>
            <a:off x="539552" y="1916832"/>
            <a:ext cx="778802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538958"/>
            <a:ext cx="2592288" cy="233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Obrázok 18" descr="http://geologie.vsb.cz/loziska/suroviny/nerudy/z%C3%A1hn%C4%9Bda%2001_resiz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861248"/>
            <a:ext cx="2558119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http://centexnaturalist.com/foldermainmenus/sfgeology/foldercrystals/quartz-left-animation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3933056"/>
            <a:ext cx="2208000" cy="165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Fyzikálne a chemické vlastnosti – minerál kremeň.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Jaroslav </a:t>
            </a:r>
            <a:r>
              <a:rPr lang="sk-SK" altLang="sk-SK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Legemza</a:t>
            </a:r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Bc. - Hutníctvo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14313" y="548680"/>
            <a:ext cx="8750175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sz="2200" i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>
                <a:latin typeface="Times New Roman" pitchFamily="18" charset="0"/>
              </a:rPr>
              <a:t> </a:t>
            </a:r>
            <a:r>
              <a:rPr lang="sk-SK" altLang="sk-SK" sz="2000" dirty="0" smtClean="0">
                <a:latin typeface="Times New Roman" pitchFamily="18" charset="0"/>
              </a:rPr>
              <a:t>zaraďuje sa k oxidom, pretože jeho chemický názov je oxid kremičitý (SiO</a:t>
            </a:r>
            <a:r>
              <a:rPr lang="sk-SK" altLang="sk-SK" sz="2000" baseline="-25000" dirty="0" smtClean="0">
                <a:latin typeface="Times New Roman" pitchFamily="18" charset="0"/>
              </a:rPr>
              <a:t>2</a:t>
            </a:r>
            <a:r>
              <a:rPr lang="sk-SK" altLang="sk-SK" sz="2000" dirty="0" smtClean="0">
                <a:latin typeface="Times New Roman" pitchFamily="18" charset="0"/>
              </a:rPr>
              <a:t>),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môže obsahovať prímesi hliníka (Al</a:t>
            </a:r>
            <a:r>
              <a:rPr lang="sk-SK" altLang="sk-SK" sz="2000" baseline="-25000" dirty="0" smtClean="0">
                <a:latin typeface="Times New Roman" pitchFamily="18" charset="0"/>
              </a:rPr>
              <a:t>2</a:t>
            </a:r>
            <a:r>
              <a:rPr lang="sk-SK" altLang="sk-SK" sz="2000" dirty="0" smtClean="0">
                <a:latin typeface="Times New Roman" pitchFamily="18" charset="0"/>
              </a:rPr>
              <a:t>O</a:t>
            </a:r>
            <a:r>
              <a:rPr lang="sk-SK" altLang="sk-SK" sz="2000" baseline="-25000" dirty="0" smtClean="0">
                <a:latin typeface="Times New Roman" pitchFamily="18" charset="0"/>
              </a:rPr>
              <a:t>3</a:t>
            </a:r>
            <a:r>
              <a:rPr lang="sk-SK" altLang="sk-SK" sz="2000" dirty="0" smtClean="0">
                <a:latin typeface="Times New Roman" pitchFamily="18" charset="0"/>
              </a:rPr>
              <a:t>), železa (Fe</a:t>
            </a:r>
            <a:r>
              <a:rPr lang="sk-SK" altLang="sk-SK" sz="2000" baseline="-25000" dirty="0" smtClean="0">
                <a:latin typeface="Times New Roman" pitchFamily="18" charset="0"/>
              </a:rPr>
              <a:t>2</a:t>
            </a:r>
            <a:r>
              <a:rPr lang="sk-SK" altLang="sk-SK" sz="2000" dirty="0" smtClean="0">
                <a:latin typeface="Times New Roman" pitchFamily="18" charset="0"/>
              </a:rPr>
              <a:t>O</a:t>
            </a:r>
            <a:r>
              <a:rPr lang="sk-SK" altLang="sk-SK" sz="2000" baseline="-25000" dirty="0" smtClean="0">
                <a:latin typeface="Times New Roman" pitchFamily="18" charset="0"/>
              </a:rPr>
              <a:t>3</a:t>
            </a:r>
            <a:r>
              <a:rPr lang="sk-SK" altLang="sk-SK" sz="2000" dirty="0" smtClean="0">
                <a:latin typeface="Times New Roman" pitchFamily="18" charset="0"/>
              </a:rPr>
              <a:t>), horčíka (</a:t>
            </a:r>
            <a:r>
              <a:rPr lang="sk-SK" altLang="sk-SK" sz="2000" dirty="0" err="1" smtClean="0">
                <a:latin typeface="Times New Roman" pitchFamily="18" charset="0"/>
              </a:rPr>
              <a:t>MgO</a:t>
            </a:r>
            <a:r>
              <a:rPr lang="sk-SK" altLang="sk-SK" sz="2000" dirty="0" smtClean="0">
                <a:latin typeface="Times New Roman" pitchFamily="18" charset="0"/>
              </a:rPr>
              <a:t>), vápnika  </a:t>
            </a:r>
          </a:p>
          <a:p>
            <a:pPr algn="just"/>
            <a:r>
              <a:rPr lang="sk-SK" altLang="sk-SK" sz="2000" dirty="0" smtClean="0">
                <a:latin typeface="Times New Roman" pitchFamily="18" charset="0"/>
              </a:rPr>
              <a:t>   (</a:t>
            </a:r>
            <a:r>
              <a:rPr lang="sk-SK" altLang="sk-SK" sz="2000" dirty="0" err="1" smtClean="0">
                <a:latin typeface="Times New Roman" pitchFamily="18" charset="0"/>
              </a:rPr>
              <a:t>CaO</a:t>
            </a:r>
            <a:r>
              <a:rPr lang="sk-SK" altLang="sk-SK" sz="2000" dirty="0" smtClean="0">
                <a:latin typeface="Times New Roman" pitchFamily="18" charset="0"/>
              </a:rPr>
              <a:t>), titánu (TiO</a:t>
            </a:r>
            <a:r>
              <a:rPr lang="sk-SK" altLang="sk-SK" sz="2000" baseline="-25000" dirty="0" smtClean="0">
                <a:latin typeface="Times New Roman" pitchFamily="18" charset="0"/>
              </a:rPr>
              <a:t>2</a:t>
            </a:r>
            <a:r>
              <a:rPr lang="sk-SK" altLang="sk-SK" sz="2000" dirty="0" smtClean="0">
                <a:latin typeface="Times New Roman" pitchFamily="18" charset="0"/>
              </a:rPr>
              <a:t>), draslíka (K</a:t>
            </a:r>
            <a:r>
              <a:rPr lang="sk-SK" altLang="sk-SK" sz="2000" baseline="-25000" dirty="0" smtClean="0">
                <a:latin typeface="Times New Roman" pitchFamily="18" charset="0"/>
              </a:rPr>
              <a:t>2</a:t>
            </a:r>
            <a:r>
              <a:rPr lang="sk-SK" altLang="sk-SK" sz="2000" dirty="0" smtClean="0">
                <a:latin typeface="Times New Roman" pitchFamily="18" charset="0"/>
              </a:rPr>
              <a:t>O), atď.,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j</a:t>
            </a:r>
            <a:r>
              <a:rPr lang="pl-PL" altLang="sk-SK" sz="2000" dirty="0" smtClean="0">
                <a:latin typeface="Times New Roman" pitchFamily="18" charset="0"/>
              </a:rPr>
              <a:t>eho hustota je v rozsahu od 2,6 do 2,7 g/cm</a:t>
            </a:r>
            <a:r>
              <a:rPr lang="pl-PL" altLang="sk-SK" sz="2000" baseline="30000" dirty="0" smtClean="0">
                <a:latin typeface="Times New Roman" pitchFamily="18" charset="0"/>
              </a:rPr>
              <a:t>3</a:t>
            </a:r>
            <a:r>
              <a:rPr lang="pl-PL" altLang="sk-SK" sz="2000" dirty="0" smtClean="0">
                <a:latin typeface="Times New Roman" pitchFamily="18" charset="0"/>
              </a:rPr>
              <a:t>,</a:t>
            </a:r>
          </a:p>
          <a:p>
            <a:pPr algn="just">
              <a:buFont typeface="Wingdings" pitchFamily="2" charset="2"/>
              <a:buChar char="§"/>
            </a:pPr>
            <a:endParaRPr lang="pl-PL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pl-PL" altLang="sk-SK" sz="2000" dirty="0" smtClean="0">
                <a:latin typeface="Times New Roman" pitchFamily="18" charset="0"/>
              </a:rPr>
              <a:t> v Mohsovej stupnici tvrdosti má hodnotu 7,</a:t>
            </a:r>
          </a:p>
          <a:p>
            <a:pPr algn="just">
              <a:buFont typeface="Wingdings" pitchFamily="2" charset="2"/>
              <a:buChar char="§"/>
            </a:pPr>
            <a:endParaRPr lang="pl-PL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kremeň nemá štiepateľnosť, lom má lastúrový, trieštivý,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farba je rôzna: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</p:txBody>
      </p:sp>
      <p:sp>
        <p:nvSpPr>
          <p:cNvPr id="9" name="Šípka dolu 8"/>
          <p:cNvSpPr/>
          <p:nvPr/>
        </p:nvSpPr>
        <p:spPr>
          <a:xfrm>
            <a:off x="3783906" y="4509120"/>
            <a:ext cx="500062" cy="714375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2" name="BlokTextu 1"/>
          <p:cNvSpPr txBox="1"/>
          <p:nvPr/>
        </p:nvSpPr>
        <p:spPr bwMode="auto">
          <a:xfrm>
            <a:off x="611560" y="5445224"/>
            <a:ext cx="1008112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latin typeface="Times New Roman"/>
              </a:rPr>
              <a:t>biela</a:t>
            </a:r>
            <a:endParaRPr lang="sk-SK" dirty="0">
              <a:latin typeface="Times New Roman"/>
            </a:endParaRPr>
          </a:p>
        </p:txBody>
      </p:sp>
      <p:sp>
        <p:nvSpPr>
          <p:cNvPr id="13" name="BlokTextu 12"/>
          <p:cNvSpPr txBox="1"/>
          <p:nvPr/>
        </p:nvSpPr>
        <p:spPr bwMode="auto">
          <a:xfrm>
            <a:off x="1763688" y="5445224"/>
            <a:ext cx="1008112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latin typeface="Times New Roman"/>
              </a:rPr>
              <a:t>sivá</a:t>
            </a:r>
            <a:endParaRPr lang="sk-SK" dirty="0">
              <a:latin typeface="Times New Roman"/>
            </a:endParaRPr>
          </a:p>
        </p:txBody>
      </p:sp>
      <p:sp>
        <p:nvSpPr>
          <p:cNvPr id="16" name="BlokTextu 15"/>
          <p:cNvSpPr txBox="1"/>
          <p:nvPr/>
        </p:nvSpPr>
        <p:spPr bwMode="auto">
          <a:xfrm>
            <a:off x="2915816" y="5445224"/>
            <a:ext cx="1008112" cy="36933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chemeClr val="bg1"/>
                </a:solidFill>
                <a:latin typeface="Times New Roman"/>
              </a:rPr>
              <a:t>červená</a:t>
            </a:r>
            <a:endParaRPr lang="sk-SK" dirty="0">
              <a:solidFill>
                <a:schemeClr val="bg1"/>
              </a:solidFill>
              <a:latin typeface="Times New Roman"/>
            </a:endParaRPr>
          </a:p>
        </p:txBody>
      </p:sp>
      <p:sp>
        <p:nvSpPr>
          <p:cNvPr id="17" name="BlokTextu 16"/>
          <p:cNvSpPr txBox="1"/>
          <p:nvPr/>
        </p:nvSpPr>
        <p:spPr bwMode="auto">
          <a:xfrm>
            <a:off x="4067944" y="5445224"/>
            <a:ext cx="1008112" cy="369332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chemeClr val="bg1"/>
                </a:solidFill>
                <a:latin typeface="Times New Roman"/>
              </a:rPr>
              <a:t>ružová</a:t>
            </a:r>
            <a:endParaRPr lang="sk-SK" dirty="0">
              <a:solidFill>
                <a:schemeClr val="bg1"/>
              </a:solidFill>
              <a:latin typeface="Times New Roman"/>
            </a:endParaRPr>
          </a:p>
        </p:txBody>
      </p:sp>
      <p:sp>
        <p:nvSpPr>
          <p:cNvPr id="18" name="BlokTextu 17"/>
          <p:cNvSpPr txBox="1"/>
          <p:nvPr/>
        </p:nvSpPr>
        <p:spPr bwMode="auto">
          <a:xfrm>
            <a:off x="5220072" y="5445224"/>
            <a:ext cx="1008112" cy="3693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latin typeface="Times New Roman"/>
              </a:rPr>
              <a:t>žltá</a:t>
            </a:r>
            <a:endParaRPr lang="sk-SK" dirty="0">
              <a:latin typeface="Times New Roman"/>
            </a:endParaRPr>
          </a:p>
        </p:txBody>
      </p:sp>
      <p:sp>
        <p:nvSpPr>
          <p:cNvPr id="19" name="BlokTextu 18"/>
          <p:cNvSpPr txBox="1"/>
          <p:nvPr/>
        </p:nvSpPr>
        <p:spPr bwMode="auto">
          <a:xfrm>
            <a:off x="6372200" y="5445224"/>
            <a:ext cx="1008112" cy="369332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latin typeface="Times New Roman"/>
              </a:rPr>
              <a:t>zelená</a:t>
            </a:r>
            <a:endParaRPr lang="sk-SK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Fyzikálne a chemické vlastnosti – minerál kremeň (reálna vzorka).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Jaroslav </a:t>
            </a:r>
            <a:r>
              <a:rPr lang="sk-SK" altLang="sk-SK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Legemza</a:t>
            </a:r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Bc. - Hutníctvo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14313" y="777473"/>
            <a:ext cx="8750175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sz="2200" i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>
                <a:latin typeface="Times New Roman" pitchFamily="18" charset="0"/>
              </a:rPr>
              <a:t> </a:t>
            </a:r>
            <a:r>
              <a:rPr lang="sk-SK" altLang="sk-SK" sz="2000" dirty="0" smtClean="0">
                <a:latin typeface="Times New Roman" pitchFamily="18" charset="0"/>
              </a:rPr>
              <a:t>reálna vzorka kremeňa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latin typeface="Times New Roman" pitchFamily="18" charset="0"/>
              </a:rPr>
              <a:t>                                                                                    oblasť </a:t>
            </a:r>
            <a:r>
              <a:rPr lang="sk-SK" altLang="sk-SK" sz="2000" dirty="0" err="1" smtClean="0">
                <a:latin typeface="Times New Roman" pitchFamily="18" charset="0"/>
              </a:rPr>
              <a:t>Stepanci</a:t>
            </a:r>
            <a:r>
              <a:rPr lang="sk-SK" altLang="sk-SK" sz="2000" dirty="0" smtClean="0">
                <a:latin typeface="Times New Roman" pitchFamily="18" charset="0"/>
              </a:rPr>
              <a:t> (Macedónsko)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</p:txBody>
      </p:sp>
      <p:sp>
        <p:nvSpPr>
          <p:cNvPr id="8" name="Šípka dolu 7"/>
          <p:cNvSpPr/>
          <p:nvPr/>
        </p:nvSpPr>
        <p:spPr>
          <a:xfrm>
            <a:off x="2195736" y="1850529"/>
            <a:ext cx="500062" cy="714375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2002" r="1807" b="2797"/>
          <a:stretch>
            <a:fillRect/>
          </a:stretch>
        </p:blipFill>
        <p:spPr bwMode="auto">
          <a:xfrm>
            <a:off x="539552" y="2921868"/>
            <a:ext cx="3917066" cy="2883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Šípka dolu 12"/>
          <p:cNvSpPr/>
          <p:nvPr/>
        </p:nvSpPr>
        <p:spPr>
          <a:xfrm rot="5400000">
            <a:off x="4823172" y="4045917"/>
            <a:ext cx="500062" cy="714375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Fyzikálne a chemické vlastnosti – minerál kremeň (reálna vzorka).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Jaroslav </a:t>
            </a:r>
            <a:r>
              <a:rPr lang="sk-SK" altLang="sk-SK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Legemza</a:t>
            </a:r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Bc. - Hutníctvo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14313" y="548680"/>
            <a:ext cx="8750175" cy="9971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sz="2200" i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reálna vzorka kremeňa </a:t>
            </a:r>
            <a:r>
              <a:rPr lang="sk-SK" altLang="sk-SK" sz="2000" dirty="0" err="1" smtClean="0">
                <a:latin typeface="Times New Roman" pitchFamily="18" charset="0"/>
              </a:rPr>
              <a:t>Stepanci</a:t>
            </a:r>
            <a:r>
              <a:rPr lang="sk-SK" altLang="sk-SK" sz="2000" dirty="0" smtClean="0">
                <a:latin typeface="Times New Roman" pitchFamily="18" charset="0"/>
              </a:rPr>
              <a:t> má </a:t>
            </a:r>
            <a:r>
              <a:rPr lang="sk-SK" altLang="sk-SK" sz="2000" dirty="0" err="1" smtClean="0">
                <a:latin typeface="Times New Roman" pitchFamily="18" charset="0"/>
              </a:rPr>
              <a:t>kusovosť</a:t>
            </a:r>
            <a:r>
              <a:rPr lang="sk-SK" altLang="sk-SK" sz="2000" dirty="0" smtClean="0">
                <a:latin typeface="Times New Roman" pitchFamily="18" charset="0"/>
              </a:rPr>
              <a:t> cca 3 – 5 cm,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tvar je nehomogénny,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>
                <a:latin typeface="Times New Roman" pitchFamily="18" charset="0"/>
              </a:rPr>
              <a:t> na </a:t>
            </a:r>
            <a:r>
              <a:rPr lang="sk-SK" altLang="sk-SK" sz="2000" dirty="0" smtClean="0">
                <a:latin typeface="Times New Roman" pitchFamily="18" charset="0"/>
              </a:rPr>
              <a:t>vzorkách </a:t>
            </a:r>
            <a:r>
              <a:rPr lang="sk-SK" altLang="sk-SK" sz="2000" dirty="0">
                <a:latin typeface="Times New Roman" pitchFamily="18" charset="0"/>
              </a:rPr>
              <a:t>boli viditeľné kryštálové plochy, </a:t>
            </a:r>
            <a:r>
              <a:rPr lang="sk-SK" altLang="sk-SK" sz="2000" dirty="0" smtClean="0">
                <a:latin typeface="Times New Roman" pitchFamily="18" charset="0"/>
              </a:rPr>
              <a:t>hladké, vrstvené, ryhované,</a:t>
            </a:r>
          </a:p>
          <a:p>
            <a:pPr algn="just"/>
            <a:endParaRPr lang="sk-SK" altLang="sk-SK" sz="2000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>
                <a:latin typeface="Times New Roman" pitchFamily="18" charset="0"/>
              </a:rPr>
              <a:t> </a:t>
            </a:r>
            <a:r>
              <a:rPr lang="sk-SK" altLang="sk-SK" sz="2000" dirty="0" smtClean="0">
                <a:latin typeface="Times New Roman" pitchFamily="18" charset="0"/>
              </a:rPr>
              <a:t>niektoré </a:t>
            </a:r>
            <a:r>
              <a:rPr lang="sk-SK" altLang="sk-SK" sz="2000" dirty="0">
                <a:latin typeface="Times New Roman" pitchFamily="18" charset="0"/>
              </a:rPr>
              <a:t>kryštály boli </a:t>
            </a:r>
            <a:r>
              <a:rPr lang="sk-SK" altLang="sk-SK" sz="2000" dirty="0" err="1">
                <a:latin typeface="Times New Roman" pitchFamily="18" charset="0"/>
              </a:rPr>
              <a:t>zdvojčatené</a:t>
            </a:r>
            <a:r>
              <a:rPr lang="sk-SK" altLang="sk-SK" sz="2000" dirty="0">
                <a:latin typeface="Times New Roman" pitchFamily="18" charset="0"/>
              </a:rPr>
              <a:t> a rozlične deformované</a:t>
            </a:r>
            <a:r>
              <a:rPr lang="sk-SK" altLang="sk-SK" sz="2000" dirty="0" smtClean="0">
                <a:latin typeface="Times New Roman" pitchFamily="18" charset="0"/>
              </a:rPr>
              <a:t>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>
                <a:latin typeface="Times New Roman" pitchFamily="18" charset="0"/>
              </a:rPr>
              <a:t> </a:t>
            </a:r>
            <a:r>
              <a:rPr lang="sk-SK" altLang="sk-SK" sz="2000" dirty="0" smtClean="0">
                <a:latin typeface="Times New Roman" pitchFamily="18" charset="0"/>
              </a:rPr>
              <a:t>najviac </a:t>
            </a:r>
            <a:r>
              <a:rPr lang="sk-SK" altLang="sk-SK" sz="2000" dirty="0">
                <a:latin typeface="Times New Roman" pitchFamily="18" charset="0"/>
              </a:rPr>
              <a:t>prevládajúca farba kremeňov </a:t>
            </a:r>
            <a:r>
              <a:rPr lang="sk-SK" altLang="sk-SK" sz="2000" dirty="0" err="1" smtClean="0">
                <a:latin typeface="Times New Roman" pitchFamily="18" charset="0"/>
              </a:rPr>
              <a:t>Stepanci</a:t>
            </a:r>
            <a:r>
              <a:rPr lang="sk-SK" altLang="sk-SK" sz="2000" dirty="0" smtClean="0">
                <a:latin typeface="Times New Roman" pitchFamily="18" charset="0"/>
              </a:rPr>
              <a:t> bola </a:t>
            </a:r>
            <a:r>
              <a:rPr lang="sk-SK" altLang="sk-SK" sz="2000" dirty="0">
                <a:latin typeface="Times New Roman" pitchFamily="18" charset="0"/>
              </a:rPr>
              <a:t>biela a </a:t>
            </a:r>
            <a:r>
              <a:rPr lang="sk-SK" altLang="sk-SK" sz="2000" dirty="0" smtClean="0">
                <a:latin typeface="Times New Roman" pitchFamily="18" charset="0"/>
              </a:rPr>
              <a:t>bielosivá,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>
                <a:latin typeface="Times New Roman" pitchFamily="18" charset="0"/>
              </a:rPr>
              <a:t> </a:t>
            </a:r>
            <a:r>
              <a:rPr lang="sk-SK" altLang="sk-SK" sz="2000" dirty="0" smtClean="0">
                <a:latin typeface="Times New Roman" pitchFamily="18" charset="0"/>
              </a:rPr>
              <a:t>na vzorkách boli pozorované impregnované </a:t>
            </a:r>
            <a:r>
              <a:rPr lang="sk-SK" altLang="sk-SK" sz="2000" dirty="0">
                <a:latin typeface="Times New Roman" pitchFamily="18" charset="0"/>
              </a:rPr>
              <a:t>zrná </a:t>
            </a: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r>
              <a:rPr lang="sk-SK" altLang="sk-SK" sz="2000" dirty="0">
                <a:latin typeface="Times New Roman" pitchFamily="18" charset="0"/>
              </a:rPr>
              <a:t> </a:t>
            </a:r>
            <a:r>
              <a:rPr lang="sk-SK" altLang="sk-SK" sz="2000" dirty="0" smtClean="0">
                <a:latin typeface="Times New Roman" pitchFamily="18" charset="0"/>
              </a:rPr>
              <a:t>  </a:t>
            </a:r>
            <a:endParaRPr lang="sk-SK" altLang="sk-SK" sz="2000" dirty="0">
              <a:latin typeface="Times New Roman" pitchFamily="18" charset="0"/>
            </a:endParaRPr>
          </a:p>
          <a:p>
            <a:pPr algn="just"/>
            <a:r>
              <a:rPr lang="sk-SK" altLang="sk-SK" sz="2000" dirty="0">
                <a:latin typeface="Times New Roman" pitchFamily="18" charset="0"/>
              </a:rPr>
              <a:t> </a:t>
            </a: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latin typeface="Times New Roman" pitchFamily="18" charset="0"/>
              </a:rPr>
              <a:t>             </a:t>
            </a:r>
            <a:r>
              <a:rPr lang="sk-SK" altLang="sk-SK" sz="2000" dirty="0" smtClean="0">
                <a:solidFill>
                  <a:srgbClr val="00B050"/>
                </a:solidFill>
                <a:latin typeface="Times New Roman" pitchFamily="18" charset="0"/>
              </a:rPr>
              <a:t>pravdepodobne sa jedná o:</a:t>
            </a:r>
            <a:endParaRPr lang="sk-SK" altLang="sk-SK" sz="2000" dirty="0">
              <a:solidFill>
                <a:srgbClr val="00B050"/>
              </a:solidFill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latin typeface="Times New Roman" pitchFamily="18" charset="0"/>
              </a:rPr>
              <a:t>  </a:t>
            </a:r>
          </a:p>
          <a:p>
            <a:pPr algn="just"/>
            <a:r>
              <a:rPr lang="sk-SK" altLang="sk-SK" sz="2000" dirty="0">
                <a:latin typeface="Times New Roman" pitchFamily="18" charset="0"/>
              </a:rPr>
              <a:t> </a:t>
            </a:r>
            <a:r>
              <a:rPr lang="sk-SK" altLang="sk-SK" sz="2000" dirty="0" smtClean="0">
                <a:latin typeface="Times New Roman" pitchFamily="18" charset="0"/>
              </a:rPr>
              <a:t>         minerály </a:t>
            </a:r>
            <a:r>
              <a:rPr lang="sk-SK" altLang="sk-SK" sz="2000" dirty="0">
                <a:latin typeface="Times New Roman" pitchFamily="18" charset="0"/>
              </a:rPr>
              <a:t>siderit, </a:t>
            </a:r>
            <a:r>
              <a:rPr lang="sk-SK" altLang="sk-SK" sz="2000" dirty="0" smtClean="0">
                <a:latin typeface="Times New Roman" pitchFamily="18" charset="0"/>
              </a:rPr>
              <a:t>dolomit, </a:t>
            </a:r>
            <a:r>
              <a:rPr lang="sk-SK" altLang="sk-SK" sz="2000" dirty="0">
                <a:latin typeface="Times New Roman" pitchFamily="18" charset="0"/>
              </a:rPr>
              <a:t>kalcit, pyrit, </a:t>
            </a:r>
            <a:r>
              <a:rPr lang="sk-SK" altLang="sk-SK" sz="2000" dirty="0" err="1" smtClean="0">
                <a:latin typeface="Times New Roman" pitchFamily="18" charset="0"/>
              </a:rPr>
              <a:t>arzenopyrit</a:t>
            </a:r>
            <a:endParaRPr lang="sk-SK" altLang="sk-SK" sz="2000" dirty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2002" r="1807" b="2797"/>
          <a:stretch>
            <a:fillRect/>
          </a:stretch>
        </p:blipFill>
        <p:spPr bwMode="auto">
          <a:xfrm>
            <a:off x="6156176" y="3861048"/>
            <a:ext cx="293434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Šípka dolu 8"/>
          <p:cNvSpPr/>
          <p:nvPr/>
        </p:nvSpPr>
        <p:spPr>
          <a:xfrm>
            <a:off x="4067944" y="4586833"/>
            <a:ext cx="500062" cy="714375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94690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gradFill flip="none" rotWithShape="1">
          <a:gsLst>
            <a:gs pos="100000">
              <a:schemeClr val="bg1">
                <a:lumMod val="95000"/>
              </a:schemeClr>
            </a:gs>
            <a:gs pos="0">
              <a:srgbClr val="FF7A00">
                <a:alpha val="0"/>
              </a:srgbClr>
            </a:gs>
            <a:gs pos="29000">
              <a:srgbClr val="FD560B"/>
            </a:gs>
            <a:gs pos="0">
              <a:srgbClr val="4D0808"/>
            </a:gs>
          </a:gsLst>
          <a:lin ang="5400000" scaled="1"/>
          <a:tileRect/>
        </a:gradFill>
        <a:ln w="9525">
          <a:noFill/>
          <a:miter lim="800000"/>
          <a:headEnd/>
          <a:tailEnd/>
        </a:ln>
        <a:effectLst/>
      </a:spPr>
      <a:bodyPr>
        <a:spAutoFit/>
      </a:bodyPr>
      <a:lstStyle>
        <a:defPPr algn="ctr">
          <a:defRPr sz="2500" dirty="0">
            <a:latin typeface="Times New Roman"/>
          </a:defRPr>
        </a:defPPr>
      </a:lstStyle>
    </a:tx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23334</TotalTime>
  <Words>1306</Words>
  <Application>Microsoft Office PowerPoint</Application>
  <PresentationFormat>Prezentácia na obrazovke (4:3)</PresentationFormat>
  <Paragraphs>546</Paragraphs>
  <Slides>23</Slides>
  <Notes>0</Notes>
  <HiddenSlides>0</HiddenSlides>
  <MMClips>0</MMClips>
  <ScaleCrop>false</ScaleCrop>
  <HeadingPairs>
    <vt:vector size="6" baseType="variant"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23</vt:i4>
      </vt:variant>
    </vt:vector>
  </HeadingPairs>
  <TitlesOfParts>
    <vt:vector size="25" baseType="lpstr">
      <vt:lpstr>Výchozí návrh</vt:lpstr>
      <vt:lpstr>Fotografie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  <vt:lpstr>Snímka 19</vt:lpstr>
      <vt:lpstr>Snímka 20</vt:lpstr>
      <vt:lpstr>Snímka 21</vt:lpstr>
      <vt:lpstr>Snímka 22</vt:lpstr>
      <vt:lpstr>Snímka 23</vt:lpstr>
    </vt:vector>
  </TitlesOfParts>
  <Company>KMZaZ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Hutníctvo železa a ocele</dc:title>
  <dc:creator>SK</dc:creator>
  <cp:lastModifiedBy>jarko</cp:lastModifiedBy>
  <cp:revision>687</cp:revision>
  <dcterms:created xsi:type="dcterms:W3CDTF">2005-04-07T08:10:10Z</dcterms:created>
  <dcterms:modified xsi:type="dcterms:W3CDTF">2019-09-23T13:07:26Z</dcterms:modified>
</cp:coreProperties>
</file>